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handoutMasterIdLst>
    <p:handoutMasterId r:id="rId123"/>
  </p:handoutMasterIdLst>
  <p:sldIdLst>
    <p:sldId id="256" r:id="rId2"/>
    <p:sldId id="470" r:id="rId3"/>
    <p:sldId id="469" r:id="rId4"/>
    <p:sldId id="471" r:id="rId5"/>
    <p:sldId id="257" r:id="rId6"/>
    <p:sldId id="293" r:id="rId7"/>
    <p:sldId id="294" r:id="rId8"/>
    <p:sldId id="295" r:id="rId9"/>
    <p:sldId id="296" r:id="rId10"/>
    <p:sldId id="452" r:id="rId11"/>
    <p:sldId id="453" r:id="rId12"/>
    <p:sldId id="299" r:id="rId13"/>
    <p:sldId id="455" r:id="rId14"/>
    <p:sldId id="454" r:id="rId15"/>
    <p:sldId id="314" r:id="rId16"/>
    <p:sldId id="272" r:id="rId17"/>
    <p:sldId id="307" r:id="rId18"/>
    <p:sldId id="308" r:id="rId19"/>
    <p:sldId id="309" r:id="rId20"/>
    <p:sldId id="311" r:id="rId21"/>
    <p:sldId id="312" r:id="rId22"/>
    <p:sldId id="313" r:id="rId23"/>
    <p:sldId id="306" r:id="rId24"/>
    <p:sldId id="316" r:id="rId25"/>
    <p:sldId id="317" r:id="rId26"/>
    <p:sldId id="318" r:id="rId27"/>
    <p:sldId id="319" r:id="rId28"/>
    <p:sldId id="320" r:id="rId29"/>
    <p:sldId id="321" r:id="rId30"/>
    <p:sldId id="322" r:id="rId31"/>
    <p:sldId id="323" r:id="rId32"/>
    <p:sldId id="324" r:id="rId33"/>
    <p:sldId id="325" r:id="rId34"/>
    <p:sldId id="326" r:id="rId35"/>
    <p:sldId id="327" r:id="rId36"/>
    <p:sldId id="328" r:id="rId37"/>
    <p:sldId id="330" r:id="rId38"/>
    <p:sldId id="331" r:id="rId39"/>
    <p:sldId id="461" r:id="rId40"/>
    <p:sldId id="458" r:id="rId41"/>
    <p:sldId id="459" r:id="rId42"/>
    <p:sldId id="460" r:id="rId43"/>
    <p:sldId id="332" r:id="rId44"/>
    <p:sldId id="333" r:id="rId45"/>
    <p:sldId id="334" r:id="rId46"/>
    <p:sldId id="335" r:id="rId47"/>
    <p:sldId id="336" r:id="rId48"/>
    <p:sldId id="337" r:id="rId49"/>
    <p:sldId id="338" r:id="rId50"/>
    <p:sldId id="342" r:id="rId51"/>
    <p:sldId id="456" r:id="rId52"/>
    <p:sldId id="346" r:id="rId53"/>
    <p:sldId id="347" r:id="rId54"/>
    <p:sldId id="348" r:id="rId55"/>
    <p:sldId id="343" r:id="rId56"/>
    <p:sldId id="344" r:id="rId57"/>
    <p:sldId id="350" r:id="rId58"/>
    <p:sldId id="351" r:id="rId59"/>
    <p:sldId id="352" r:id="rId60"/>
    <p:sldId id="354" r:id="rId61"/>
    <p:sldId id="355" r:id="rId62"/>
    <p:sldId id="463" r:id="rId63"/>
    <p:sldId id="365" r:id="rId64"/>
    <p:sldId id="462" r:id="rId65"/>
    <p:sldId id="353" r:id="rId66"/>
    <p:sldId id="356" r:id="rId67"/>
    <p:sldId id="357" r:id="rId68"/>
    <p:sldId id="358" r:id="rId69"/>
    <p:sldId id="359" r:id="rId70"/>
    <p:sldId id="360" r:id="rId71"/>
    <p:sldId id="361" r:id="rId72"/>
    <p:sldId id="362" r:id="rId73"/>
    <p:sldId id="363" r:id="rId74"/>
    <p:sldId id="364" r:id="rId75"/>
    <p:sldId id="366" r:id="rId76"/>
    <p:sldId id="367" r:id="rId77"/>
    <p:sldId id="368" r:id="rId78"/>
    <p:sldId id="315" r:id="rId79"/>
    <p:sldId id="369" r:id="rId80"/>
    <p:sldId id="370" r:id="rId81"/>
    <p:sldId id="371" r:id="rId82"/>
    <p:sldId id="446" r:id="rId83"/>
    <p:sldId id="382" r:id="rId84"/>
    <p:sldId id="464" r:id="rId85"/>
    <p:sldId id="375" r:id="rId86"/>
    <p:sldId id="376" r:id="rId87"/>
    <p:sldId id="381" r:id="rId88"/>
    <p:sldId id="377" r:id="rId89"/>
    <p:sldId id="378" r:id="rId90"/>
    <p:sldId id="379" r:id="rId91"/>
    <p:sldId id="380" r:id="rId92"/>
    <p:sldId id="373" r:id="rId93"/>
    <p:sldId id="374" r:id="rId94"/>
    <p:sldId id="383" r:id="rId95"/>
    <p:sldId id="384" r:id="rId96"/>
    <p:sldId id="387" r:id="rId97"/>
    <p:sldId id="385" r:id="rId98"/>
    <p:sldId id="386" r:id="rId99"/>
    <p:sldId id="400" r:id="rId100"/>
    <p:sldId id="401" r:id="rId101"/>
    <p:sldId id="402" r:id="rId102"/>
    <p:sldId id="397" r:id="rId103"/>
    <p:sldId id="393" r:id="rId104"/>
    <p:sldId id="466" r:id="rId105"/>
    <p:sldId id="273" r:id="rId106"/>
    <p:sldId id="301" r:id="rId107"/>
    <p:sldId id="300" r:id="rId108"/>
    <p:sldId id="302" r:id="rId109"/>
    <p:sldId id="264" r:id="rId110"/>
    <p:sldId id="303" r:id="rId111"/>
    <p:sldId id="304" r:id="rId112"/>
    <p:sldId id="291" r:id="rId113"/>
    <p:sldId id="451" r:id="rId114"/>
    <p:sldId id="267" r:id="rId115"/>
    <p:sldId id="449" r:id="rId116"/>
    <p:sldId id="450" r:id="rId117"/>
    <p:sldId id="441" r:id="rId118"/>
    <p:sldId id="439" r:id="rId119"/>
    <p:sldId id="440" r:id="rId120"/>
    <p:sldId id="283" r:id="rId1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4671" autoAdjust="0"/>
  </p:normalViewPr>
  <p:slideViewPr>
    <p:cSldViewPr>
      <p:cViewPr varScale="1">
        <p:scale>
          <a:sx n="70" d="100"/>
          <a:sy n="70" d="100"/>
        </p:scale>
        <p:origin x="1374"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7248"/>
    </p:cViewPr>
  </p:sorter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10/18/2021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25661760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10/18/2021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374322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extLst>
      <p:ext uri="{BB962C8B-B14F-4D97-AF65-F5344CB8AC3E}">
        <p14:creationId xmlns:p14="http://schemas.microsoft.com/office/powerpoint/2010/main" val="2057648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
        <p:nvSpPr>
          <p:cNvPr id="5" name="Header Placeholder 4"/>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1625292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a:p>
        </p:txBody>
      </p:sp>
      <p:sp>
        <p:nvSpPr>
          <p:cNvPr id="5" name="Header Placeholder 4"/>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653876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a:t>
            </a:fld>
            <a:endParaRPr lang="en-US"/>
          </a:p>
        </p:txBody>
      </p:sp>
      <p:sp>
        <p:nvSpPr>
          <p:cNvPr id="5" name="Header Placeholder 4"/>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249616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a:t>
            </a:fld>
            <a:endParaRPr lang="en-US"/>
          </a:p>
        </p:txBody>
      </p:sp>
    </p:spTree>
    <p:extLst>
      <p:ext uri="{BB962C8B-B14F-4D97-AF65-F5344CB8AC3E}">
        <p14:creationId xmlns:p14="http://schemas.microsoft.com/office/powerpoint/2010/main" val="1111093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22</a:t>
            </a:fld>
            <a:endParaRPr lang="en-US"/>
          </a:p>
        </p:txBody>
      </p:sp>
    </p:spTree>
    <p:extLst>
      <p:ext uri="{BB962C8B-B14F-4D97-AF65-F5344CB8AC3E}">
        <p14:creationId xmlns:p14="http://schemas.microsoft.com/office/powerpoint/2010/main" val="306011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116</a:t>
            </a:fld>
            <a:endParaRPr lang="en-US"/>
          </a:p>
        </p:txBody>
      </p:sp>
    </p:spTree>
    <p:extLst>
      <p:ext uri="{BB962C8B-B14F-4D97-AF65-F5344CB8AC3E}">
        <p14:creationId xmlns:p14="http://schemas.microsoft.com/office/powerpoint/2010/main" val="3837378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C2FEB70-78CA-4DDA-B293-233789C79333}" type="datetime1">
              <a:rPr lang="en-US" smtClean="0"/>
              <a:t>10/18/2021</a:t>
            </a:fld>
            <a:endParaRPr lang="en-US"/>
          </a:p>
        </p:txBody>
      </p:sp>
      <p:sp>
        <p:nvSpPr>
          <p:cNvPr id="5" name="Footer Placeholder 4"/>
          <p:cNvSpPr>
            <a:spLocks noGrp="1"/>
          </p:cNvSpPr>
          <p:nvPr>
            <p:ph type="ftr" sz="quarter" idx="11"/>
          </p:nvPr>
        </p:nvSpPr>
        <p:spPr/>
        <p:txBody>
          <a:bodyPr/>
          <a:lstStyle/>
          <a:p>
            <a:r>
              <a:rPr lang="en-US" smtClean="0"/>
              <a:t>Faculty Name: Aakansha Vyas       Subject code KAS 302      Unit Number 5</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98314F-768C-442C-A157-3CE0982A6FAA}" type="datetime1">
              <a:rPr lang="en-US" smtClean="0"/>
              <a:t>10/18/2021</a:t>
            </a:fld>
            <a:endParaRPr lang="en-US"/>
          </a:p>
        </p:txBody>
      </p:sp>
      <p:sp>
        <p:nvSpPr>
          <p:cNvPr id="5" name="Footer Placeholder 4"/>
          <p:cNvSpPr>
            <a:spLocks noGrp="1"/>
          </p:cNvSpPr>
          <p:nvPr>
            <p:ph type="ftr" sz="quarter" idx="11"/>
          </p:nvPr>
        </p:nvSpPr>
        <p:spPr/>
        <p:txBody>
          <a:bodyPr/>
          <a:lstStyle/>
          <a:p>
            <a:r>
              <a:rPr lang="en-US" smtClean="0"/>
              <a:t>Faculty Name: Aakansha Vyas       Subject code KAS 302      Unit Number 5</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9B858-2535-4B4B-BA0C-8B0BEA1DB516}" type="datetime1">
              <a:rPr lang="en-US" smtClean="0"/>
              <a:t>10/18/2021</a:t>
            </a:fld>
            <a:endParaRPr lang="en-US"/>
          </a:p>
        </p:txBody>
      </p:sp>
      <p:sp>
        <p:nvSpPr>
          <p:cNvPr id="5" name="Footer Placeholder 4"/>
          <p:cNvSpPr>
            <a:spLocks noGrp="1"/>
          </p:cNvSpPr>
          <p:nvPr>
            <p:ph type="ftr" sz="quarter" idx="11"/>
          </p:nvPr>
        </p:nvSpPr>
        <p:spPr/>
        <p:txBody>
          <a:bodyPr/>
          <a:lstStyle/>
          <a:p>
            <a:r>
              <a:rPr lang="en-US" smtClean="0"/>
              <a:t>Faculty Name: Aakansha Vyas       Subject code KAS 302      Unit Number 5</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F5A272-0219-4D81-9649-F96579FA51D1}" type="datetime1">
              <a:rPr lang="en-US" smtClean="0"/>
              <a:t>10/18/2021</a:t>
            </a:fld>
            <a:endParaRPr lang="en-US"/>
          </a:p>
        </p:txBody>
      </p:sp>
      <p:sp>
        <p:nvSpPr>
          <p:cNvPr id="5" name="Footer Placeholder 4"/>
          <p:cNvSpPr>
            <a:spLocks noGrp="1"/>
          </p:cNvSpPr>
          <p:nvPr>
            <p:ph type="ftr" sz="quarter" idx="11"/>
          </p:nvPr>
        </p:nvSpPr>
        <p:spPr/>
        <p:txBody>
          <a:bodyPr/>
          <a:lstStyle/>
          <a:p>
            <a:r>
              <a:rPr lang="en-US" smtClean="0"/>
              <a:t>Faculty Name: Aakansha Vyas       Subject code KAS 302      Unit Number 5</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6C3E33-E083-4832-82EF-EDCDB9741006}" type="datetime1">
              <a:rPr lang="en-US" smtClean="0"/>
              <a:t>10/18/2021</a:t>
            </a:fld>
            <a:endParaRPr lang="en-US"/>
          </a:p>
        </p:txBody>
      </p:sp>
      <p:sp>
        <p:nvSpPr>
          <p:cNvPr id="5" name="Footer Placeholder 4"/>
          <p:cNvSpPr>
            <a:spLocks noGrp="1"/>
          </p:cNvSpPr>
          <p:nvPr>
            <p:ph type="ftr" sz="quarter" idx="11"/>
          </p:nvPr>
        </p:nvSpPr>
        <p:spPr/>
        <p:txBody>
          <a:bodyPr/>
          <a:lstStyle/>
          <a:p>
            <a:r>
              <a:rPr lang="en-US" smtClean="0"/>
              <a:t>Faculty Name: Aakansha Vyas       Subject code KAS 302      Unit Number 5</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157D24E-F235-4E96-9B34-A9799E065B7B}" type="datetime1">
              <a:rPr lang="en-US" smtClean="0"/>
              <a:t>10/18/2021</a:t>
            </a:fld>
            <a:endParaRPr lang="en-US"/>
          </a:p>
        </p:txBody>
      </p:sp>
      <p:sp>
        <p:nvSpPr>
          <p:cNvPr id="6" name="Footer Placeholder 5"/>
          <p:cNvSpPr>
            <a:spLocks noGrp="1"/>
          </p:cNvSpPr>
          <p:nvPr>
            <p:ph type="ftr" sz="quarter" idx="11"/>
          </p:nvPr>
        </p:nvSpPr>
        <p:spPr/>
        <p:txBody>
          <a:bodyPr/>
          <a:lstStyle/>
          <a:p>
            <a:r>
              <a:rPr lang="en-US" smtClean="0"/>
              <a:t>Faculty Name: Aakansha Vyas       Subject code KAS 302      Unit Number 5</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B5126A-EB3A-49C2-935C-64205C049EB8}" type="datetime1">
              <a:rPr lang="en-US" smtClean="0"/>
              <a:t>10/18/2021</a:t>
            </a:fld>
            <a:endParaRPr lang="en-US"/>
          </a:p>
        </p:txBody>
      </p:sp>
      <p:sp>
        <p:nvSpPr>
          <p:cNvPr id="8" name="Footer Placeholder 7"/>
          <p:cNvSpPr>
            <a:spLocks noGrp="1"/>
          </p:cNvSpPr>
          <p:nvPr>
            <p:ph type="ftr" sz="quarter" idx="11"/>
          </p:nvPr>
        </p:nvSpPr>
        <p:spPr/>
        <p:txBody>
          <a:bodyPr/>
          <a:lstStyle/>
          <a:p>
            <a:r>
              <a:rPr lang="en-US" smtClean="0"/>
              <a:t>Faculty Name: Aakansha Vyas       Subject code KAS 302      Unit Number 5</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0CD862F-A789-4B25-BA9F-5177C18F8258}" type="datetime1">
              <a:rPr lang="en-US" smtClean="0"/>
              <a:t>10/18/2021</a:t>
            </a:fld>
            <a:endParaRPr lang="en-US"/>
          </a:p>
        </p:txBody>
      </p:sp>
      <p:sp>
        <p:nvSpPr>
          <p:cNvPr id="4" name="Footer Placeholder 3"/>
          <p:cNvSpPr>
            <a:spLocks noGrp="1"/>
          </p:cNvSpPr>
          <p:nvPr>
            <p:ph type="ftr" sz="quarter" idx="11"/>
          </p:nvPr>
        </p:nvSpPr>
        <p:spPr/>
        <p:txBody>
          <a:bodyPr/>
          <a:lstStyle/>
          <a:p>
            <a:r>
              <a:rPr lang="en-US" smtClean="0"/>
              <a:t>Faculty Name: Aakansha Vyas       Subject code KAS 302      Unit Number 5</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357D-EA4E-4970-8336-F732D169BC26}" type="datetime1">
              <a:rPr lang="en-US" smtClean="0"/>
              <a:t>10/18/2021</a:t>
            </a:fld>
            <a:endParaRPr lang="en-US"/>
          </a:p>
        </p:txBody>
      </p:sp>
      <p:sp>
        <p:nvSpPr>
          <p:cNvPr id="3" name="Footer Placeholder 2"/>
          <p:cNvSpPr>
            <a:spLocks noGrp="1"/>
          </p:cNvSpPr>
          <p:nvPr>
            <p:ph type="ftr" sz="quarter" idx="11"/>
          </p:nvPr>
        </p:nvSpPr>
        <p:spPr/>
        <p:txBody>
          <a:bodyPr/>
          <a:lstStyle/>
          <a:p>
            <a:r>
              <a:rPr lang="en-US" smtClean="0"/>
              <a:t>Faculty Name: Aakansha Vyas       Subject code KAS 302      Unit Number 5</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905AA3-67DC-4B48-8F94-BAD131F22073}" type="datetime1">
              <a:rPr lang="en-US" smtClean="0"/>
              <a:t>10/18/2021</a:t>
            </a:fld>
            <a:endParaRPr lang="en-US"/>
          </a:p>
        </p:txBody>
      </p:sp>
      <p:sp>
        <p:nvSpPr>
          <p:cNvPr id="6" name="Footer Placeholder 5"/>
          <p:cNvSpPr>
            <a:spLocks noGrp="1"/>
          </p:cNvSpPr>
          <p:nvPr>
            <p:ph type="ftr" sz="quarter" idx="11"/>
          </p:nvPr>
        </p:nvSpPr>
        <p:spPr/>
        <p:txBody>
          <a:bodyPr/>
          <a:lstStyle/>
          <a:p>
            <a:r>
              <a:rPr lang="en-US" smtClean="0"/>
              <a:t>Faculty Name: Aakansha Vyas       Subject code KAS 302      Unit Number 5</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7D1351-E8DD-4460-A47C-09A398BEAB52}" type="datetime1">
              <a:rPr lang="en-US" smtClean="0"/>
              <a:t>10/18/2021</a:t>
            </a:fld>
            <a:endParaRPr lang="en-US"/>
          </a:p>
        </p:txBody>
      </p:sp>
      <p:sp>
        <p:nvSpPr>
          <p:cNvPr id="6" name="Footer Placeholder 5"/>
          <p:cNvSpPr>
            <a:spLocks noGrp="1"/>
          </p:cNvSpPr>
          <p:nvPr>
            <p:ph type="ftr" sz="quarter" idx="11"/>
          </p:nvPr>
        </p:nvSpPr>
        <p:spPr/>
        <p:txBody>
          <a:bodyPr/>
          <a:lstStyle/>
          <a:p>
            <a:r>
              <a:rPr lang="en-US" smtClean="0"/>
              <a:t>Faculty Name: Aakansha Vyas       Subject code KAS 302      Unit Number 5</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AA1620-C781-4FD1-A55D-7405219A0F8F}" type="datetime1">
              <a:rPr lang="en-US" smtClean="0"/>
              <a:t>10/18/2021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Faculty Name: Aakansha Vyas       Subject code KAS 302      Unit Number 5</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1"/>
            <a:ext cx="1295400" cy="762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youtu.be/H_Q-zrtnz74" TargetMode="External"/><Relationship Id="rId2" Type="http://schemas.openxmlformats.org/officeDocument/2006/relationships/hyperlink" Target="https://youtu.be/UpNpWWCOtR8" TargetMode="External"/><Relationship Id="rId1" Type="http://schemas.openxmlformats.org/officeDocument/2006/relationships/slideLayout" Target="../slideLayouts/slideLayout2.xml"/><Relationship Id="rId6" Type="http://schemas.openxmlformats.org/officeDocument/2006/relationships/hyperlink" Target="https://youtu.be/LKmy620PTO0" TargetMode="External"/><Relationship Id="rId5" Type="http://schemas.openxmlformats.org/officeDocument/2006/relationships/hyperlink" Target="https://youtu.be/3PZrLLhagt8" TargetMode="External"/><Relationship Id="rId4" Type="http://schemas.openxmlformats.org/officeDocument/2006/relationships/hyperlink" Target="https://youtu.be/-6gIzosKEJQ"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youtu.be/H_Q-zrtnz74" TargetMode="External"/><Relationship Id="rId2" Type="http://schemas.openxmlformats.org/officeDocument/2006/relationships/hyperlink" Target="https://youtu.be/UpNpWWCOtR8" TargetMode="External"/><Relationship Id="rId1" Type="http://schemas.openxmlformats.org/officeDocument/2006/relationships/slideLayout" Target="../slideLayouts/slideLayout2.xml"/><Relationship Id="rId5" Type="http://schemas.openxmlformats.org/officeDocument/2006/relationships/hyperlink" Target="https://youtu.be/3PZrLLhagt8" TargetMode="External"/><Relationship Id="rId4" Type="http://schemas.openxmlformats.org/officeDocument/2006/relationships/hyperlink" Target="https://youtu.be/-6gIzosKEJQ"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youtu.be/LKmy620PTO0" TargetMode="External"/><Relationship Id="rId2" Type="http://schemas.openxmlformats.org/officeDocument/2006/relationships/hyperlink" Target="https://youtu.be/3PZrLLhagt8" TargetMode="External"/><Relationship Id="rId1" Type="http://schemas.openxmlformats.org/officeDocument/2006/relationships/slideLayout" Target="../slideLayouts/slideLayout2.xml"/><Relationship Id="rId4" Type="http://schemas.openxmlformats.org/officeDocument/2006/relationships/hyperlink" Target="https://nptel.ac.in/content/storage2/courses/103106120/LectureNotes/Lec3_1.pdf"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MATHEMATICS-IV-KAS-302%20(1).pdf"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8171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err="1" smtClean="0"/>
              <a:t>Noida</a:t>
            </a:r>
            <a:r>
              <a:rPr lang="en-US" sz="2400" b="1" dirty="0" smtClean="0"/>
              <a:t> Institute of Engineering and Technology, Greater </a:t>
            </a:r>
            <a:r>
              <a:rPr lang="en-US" sz="2400" b="1" dirty="0" err="1" smtClean="0"/>
              <a:t>Noida</a:t>
            </a:r>
            <a:endParaRPr lang="en-US" sz="2400" b="1"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r>
              <a:rPr lang="en-US" sz="2500" b="1" dirty="0" smtClean="0">
                <a:solidFill>
                  <a:schemeClr val="tx1"/>
                </a:solidFill>
              </a:rPr>
              <a:t>Statistics &amp; Probability</a:t>
            </a:r>
          </a:p>
          <a:p>
            <a:r>
              <a:rPr lang="en-US" sz="2500" b="1" dirty="0" smtClean="0">
                <a:solidFill>
                  <a:schemeClr val="tx1"/>
                </a:solidFill>
              </a:rPr>
              <a:t>AAS0303</a:t>
            </a:r>
          </a:p>
        </p:txBody>
      </p:sp>
      <p:sp>
        <p:nvSpPr>
          <p:cNvPr id="6" name="Subtitle 2"/>
          <p:cNvSpPr txBox="1">
            <a:spLocks/>
          </p:cNvSpPr>
          <p:nvPr/>
        </p:nvSpPr>
        <p:spPr>
          <a:xfrm>
            <a:off x="56388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dirty="0" smtClean="0">
                <a:solidFill>
                  <a:schemeClr val="tx1"/>
                </a:solidFill>
              </a:rPr>
              <a:t>Dr. Anil Agarwal</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dirty="0" smtClean="0">
                <a:solidFill>
                  <a:schemeClr val="tx1"/>
                </a:solidFill>
              </a:rPr>
              <a:t>Associate Professor</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noProof="0" dirty="0" smtClean="0">
                <a:solidFill>
                  <a:schemeClr val="tx1"/>
                </a:solidFill>
              </a:rPr>
              <a:t>Department of </a:t>
            </a:r>
            <a:r>
              <a:rPr kumimoji="0" lang="en-US" sz="2400" b="1" i="0" u="none" strike="noStrike" kern="1200" cap="none" spc="0" normalizeH="0" noProof="0" dirty="0" smtClean="0">
                <a:ln>
                  <a:noFill/>
                </a:ln>
                <a:solidFill>
                  <a:schemeClr val="tx1"/>
                </a:solidFill>
                <a:effectLst/>
                <a:uLnTx/>
                <a:uFillTx/>
              </a:rPr>
              <a:t>Mathematics</a:t>
            </a:r>
            <a:endParaRPr kumimoji="0" lang="en-US" sz="2400" b="1" i="0" u="none" strike="noStrike" kern="1200" cap="none" spc="0" normalizeH="0" baseline="0" noProof="0" dirty="0">
              <a:ln>
                <a:noFill/>
              </a:ln>
              <a:solidFill>
                <a:schemeClr val="tx1"/>
              </a:solidFill>
              <a:effectLst/>
              <a:uLnTx/>
              <a:uFillTx/>
            </a:endParaRP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0C8552C1-BC3C-48E9-8850-725BCEB27A27}" type="datetime1">
              <a:rPr lang="en-US" b="1" smtClean="0"/>
              <a:t>10/18/2021</a:t>
            </a:fld>
            <a:endParaRPr lang="en-US" b="1" dirty="0"/>
          </a:p>
        </p:txBody>
      </p:sp>
      <p:sp>
        <p:nvSpPr>
          <p:cNvPr id="10" name="Slide Number Placeholder 9"/>
          <p:cNvSpPr>
            <a:spLocks noGrp="1"/>
          </p:cNvSpPr>
          <p:nvPr>
            <p:ph type="sldNum" sz="quarter" idx="12"/>
          </p:nvPr>
        </p:nvSpPr>
        <p:spPr/>
        <p:txBody>
          <a:bodyPr/>
          <a:lstStyle/>
          <a:p>
            <a:fld id="{B6F15528-21DE-4FAA-801E-634DDDAF4B2B}" type="slidenum">
              <a:rPr lang="en-US" b="1" smtClean="0"/>
              <a:pPr/>
              <a:t>1</a:t>
            </a:fld>
            <a:endParaRPr lang="en-US" b="1"/>
          </a:p>
        </p:txBody>
      </p:sp>
      <p:pic>
        <p:nvPicPr>
          <p:cNvPr id="11" name="Picture 4" descr="C:\Users\Manks\Downloads\speak.png"/>
          <p:cNvPicPr>
            <a:picLocks noChangeAspect="1" noChangeArrowheads="1"/>
          </p:cNvPicPr>
          <p:nvPr/>
        </p:nvPicPr>
        <p:blipFill>
          <a:blip r:embed="rId4"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1" i="0" u="none" strike="noStrike" kern="1200" cap="none" spc="0" normalizeH="0" baseline="0" noProof="0" dirty="0" smtClean="0">
                <a:ln>
                  <a:noFill/>
                </a:ln>
                <a:solidFill>
                  <a:schemeClr val="tx1"/>
                </a:solidFill>
                <a:effectLst/>
                <a:uLnTx/>
                <a:uFillTx/>
              </a:rPr>
              <a:t>Unit:</a:t>
            </a:r>
            <a:r>
              <a:rPr kumimoji="0" lang="en-US" sz="2500" b="1" i="0" u="none" strike="noStrike" kern="1200" cap="none" spc="0" normalizeH="0" noProof="0" dirty="0" smtClean="0">
                <a:ln>
                  <a:noFill/>
                </a:ln>
                <a:solidFill>
                  <a:schemeClr val="tx1"/>
                </a:solidFill>
                <a:effectLst/>
                <a:uLnTx/>
                <a:uFillTx/>
              </a:rPr>
              <a:t> </a:t>
            </a:r>
            <a:r>
              <a:rPr lang="en-US" sz="2500" b="1" dirty="0" smtClean="0">
                <a:solidFill>
                  <a:schemeClr val="tx1"/>
                </a:solidFill>
              </a:rPr>
              <a:t>IV</a:t>
            </a:r>
            <a:endParaRPr kumimoji="0" lang="en-US" sz="2500" b="1" i="0" u="none" strike="noStrike" kern="1200" cap="none" spc="0" normalizeH="0" baseline="0" noProof="0" dirty="0">
              <a:ln>
                <a:noFill/>
              </a:ln>
              <a:solidFill>
                <a:schemeClr val="tx1"/>
              </a:solidFill>
              <a:effectLst/>
              <a:uLnTx/>
              <a:uFillTx/>
            </a:endParaRPr>
          </a:p>
        </p:txBody>
      </p:sp>
      <p:sp>
        <p:nvSpPr>
          <p:cNvPr id="13" name="Footer Placeholder 12"/>
          <p:cNvSpPr>
            <a:spLocks noGrp="1"/>
          </p:cNvSpPr>
          <p:nvPr>
            <p:ph type="ftr" sz="quarter" idx="11"/>
          </p:nvPr>
        </p:nvSpPr>
        <p:spPr>
          <a:xfrm>
            <a:off x="2286000" y="6248400"/>
            <a:ext cx="5029200" cy="365125"/>
          </a:xfrm>
        </p:spPr>
        <p:txBody>
          <a:bodyPr/>
          <a:lstStyle/>
          <a:p>
            <a:r>
              <a:rPr lang="en-US" b="1" smtClean="0"/>
              <a:t>           </a:t>
            </a:r>
            <a:r>
              <a:rPr lang="en-US" b="1" dirty="0" smtClean="0"/>
              <a:t>Unit No. IV</a:t>
            </a:r>
            <a:endParaRPr lang="en-US" b="1" dirty="0"/>
          </a:p>
        </p:txBody>
      </p:sp>
      <p:sp>
        <p:nvSpPr>
          <p:cNvPr id="14" name="Subtitle 2"/>
          <p:cNvSpPr txBox="1">
            <a:spLocks/>
          </p:cNvSpPr>
          <p:nvPr/>
        </p:nvSpPr>
        <p:spPr>
          <a:xfrm>
            <a:off x="114300" y="3754272"/>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noProof="0" dirty="0" smtClean="0">
                <a:solidFill>
                  <a:schemeClr val="tx1"/>
                </a:solidFill>
              </a:rPr>
              <a:t>Test of Hypothesis &amp; Statistical Inference</a:t>
            </a:r>
            <a:endParaRPr kumimoji="0" lang="en-US" sz="2000" b="1" i="0" u="none" strike="noStrike" kern="1200" cap="none" spc="0" normalizeH="0" noProof="0" dirty="0" smtClean="0">
              <a:ln>
                <a:noFill/>
              </a:ln>
              <a:solidFill>
                <a:schemeClr val="tx1"/>
              </a:solidFill>
              <a:effectLst/>
              <a:uLnTx/>
              <a:uFillTx/>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i="0" u="none" strike="noStrike" kern="1200" cap="none" spc="0" normalizeH="0" baseline="0" noProof="0" dirty="0">
              <a:ln>
                <a:noFill/>
              </a:ln>
              <a:solidFill>
                <a:schemeClr val="tx1"/>
              </a:solidFill>
              <a:effectLst/>
              <a:uLnTx/>
              <a:uFillTx/>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noProof="0" dirty="0" smtClean="0">
                <a:ln>
                  <a:noFill/>
                </a:ln>
                <a:solidFill>
                  <a:schemeClr val="tx1"/>
                </a:solidFill>
                <a:effectLst/>
                <a:uLnTx/>
                <a:uFillTx/>
              </a:rPr>
              <a:t>Branch: </a:t>
            </a:r>
            <a:r>
              <a:rPr lang="en-US" sz="2000" b="1" dirty="0" smtClean="0">
                <a:solidFill>
                  <a:schemeClr val="tx1"/>
                </a:solidFill>
              </a:rPr>
              <a:t>AIML/AI/DS</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dirty="0" smtClean="0">
                <a:solidFill>
                  <a:schemeClr val="tx1"/>
                </a:solidFill>
              </a:rPr>
              <a:t>3</a:t>
            </a:r>
            <a:r>
              <a:rPr lang="en-US" sz="2000" b="1" baseline="30000" dirty="0" smtClean="0">
                <a:solidFill>
                  <a:schemeClr val="tx1"/>
                </a:solidFill>
              </a:rPr>
              <a:t>rd</a:t>
            </a:r>
            <a:r>
              <a:rPr lang="en-US" sz="2000" b="1" dirty="0" smtClean="0">
                <a:solidFill>
                  <a:schemeClr val="tx1"/>
                </a:solidFill>
              </a:rPr>
              <a:t> Semester</a:t>
            </a:r>
            <a:endParaRPr kumimoji="0" lang="en-US" sz="2000" b="1" i="0" u="none" strike="noStrike" kern="1200" cap="none" spc="0" normalizeH="0" baseline="0" noProof="0" dirty="0">
              <a:ln>
                <a:noFill/>
              </a:ln>
              <a:solidFill>
                <a:schemeClr val="tx1"/>
              </a:solidFill>
              <a:effectLst/>
              <a:uLnTx/>
              <a:uFillTx/>
            </a:endParaRP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327C16E-3F30-422A-B8F9-C99DA3FF86D6}" type="datetime1">
              <a:rPr lang="en-US" b="1" smtClean="0"/>
              <a:t>10/18/2021</a:t>
            </a:fld>
            <a:endParaRPr lang="en-US" b="1"/>
          </a:p>
        </p:txBody>
      </p:sp>
      <p:sp>
        <p:nvSpPr>
          <p:cNvPr id="5" name="Footer Placeholder 4"/>
          <p:cNvSpPr>
            <a:spLocks noGrp="1"/>
          </p:cNvSpPr>
          <p:nvPr>
            <p:ph type="ftr" sz="quarter" idx="11"/>
          </p:nvPr>
        </p:nvSpPr>
        <p:spPr>
          <a:xfrm>
            <a:off x="2514600" y="6356350"/>
            <a:ext cx="5029200" cy="365125"/>
          </a:xfrm>
        </p:spPr>
        <p:txBody>
          <a:bodyPr/>
          <a:lstStyle/>
          <a:p>
            <a:r>
              <a:rPr lang="en-US" b="1" dirty="0" smtClean="0"/>
              <a:t>AIML       Unit No IV</a:t>
            </a:r>
            <a:endParaRPr lang="en-US" b="1" dirty="0"/>
          </a:p>
        </p:txBody>
      </p:sp>
      <p:sp>
        <p:nvSpPr>
          <p:cNvPr id="6" name="Slide Number Placeholder 5"/>
          <p:cNvSpPr>
            <a:spLocks noGrp="1"/>
          </p:cNvSpPr>
          <p:nvPr>
            <p:ph type="sldNum" sz="quarter" idx="12"/>
          </p:nvPr>
        </p:nvSpPr>
        <p:spPr/>
        <p:txBody>
          <a:bodyPr/>
          <a:lstStyle/>
          <a:p>
            <a:fld id="{B6F15528-21DE-4FAA-801E-634DDDAF4B2B}" type="slidenum">
              <a:rPr lang="en-US" b="1" smtClean="0"/>
              <a:pPr/>
              <a:t>10</a:t>
            </a:fld>
            <a:endParaRPr lang="en-US" b="1"/>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CO-PO  Mapping(CO4)</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p:txBody>
          <a:bodyPr>
            <a:normAutofit/>
          </a:bodyPr>
          <a:lstStyle/>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smtClean="0"/>
          </a:p>
          <a:p>
            <a:pPr marL="0" indent="0">
              <a:buNone/>
            </a:pPr>
            <a:r>
              <a:rPr lang="en-US" sz="2200" dirty="0" smtClean="0"/>
              <a:t>*</a:t>
            </a:r>
            <a:r>
              <a:rPr lang="en-US" sz="2200" dirty="0"/>
              <a:t>L= Low	*M= Medium         *H= High</a:t>
            </a:r>
          </a:p>
          <a:p>
            <a:pPr marL="0" indent="0">
              <a:buNone/>
            </a:pPr>
            <a:endParaRPr lang="en-US" sz="2200" dirty="0" smtClean="0"/>
          </a:p>
        </p:txBody>
      </p:sp>
      <p:graphicFrame>
        <p:nvGraphicFramePr>
          <p:cNvPr id="3" name="Table 2"/>
          <p:cNvGraphicFramePr>
            <a:graphicFrameLocks noGrp="1"/>
          </p:cNvGraphicFramePr>
          <p:nvPr>
            <p:extLst>
              <p:ext uri="{D42A27DB-BD31-4B8C-83A1-F6EECF244321}">
                <p14:modId xmlns:p14="http://schemas.microsoft.com/office/powerpoint/2010/main" val="529288431"/>
              </p:ext>
            </p:extLst>
          </p:nvPr>
        </p:nvGraphicFramePr>
        <p:xfrm>
          <a:off x="304800" y="1524000"/>
          <a:ext cx="8686801" cy="3831037"/>
        </p:xfrm>
        <a:graphic>
          <a:graphicData uri="http://schemas.openxmlformats.org/drawingml/2006/table">
            <a:tbl>
              <a:tblPr firstRow="1" firstCol="1" bandRow="1">
                <a:tableStyleId>{5C22544A-7EE6-4342-B048-85BDC9FD1C3A}</a:tableStyleId>
              </a:tblPr>
              <a:tblGrid>
                <a:gridCol w="533400"/>
                <a:gridCol w="1066800"/>
                <a:gridCol w="685800"/>
                <a:gridCol w="533400"/>
                <a:gridCol w="533400"/>
                <a:gridCol w="609600"/>
                <a:gridCol w="533400"/>
                <a:gridCol w="533400"/>
                <a:gridCol w="533400"/>
                <a:gridCol w="533400"/>
                <a:gridCol w="533400"/>
                <a:gridCol w="685800"/>
                <a:gridCol w="685800"/>
                <a:gridCol w="685801"/>
              </a:tblGrid>
              <a:tr h="859237">
                <a:tc>
                  <a:txBody>
                    <a:bodyPr/>
                    <a:lstStyle/>
                    <a:p>
                      <a:pPr marL="0" marR="0">
                        <a:lnSpc>
                          <a:spcPct val="115000"/>
                        </a:lnSpc>
                        <a:spcBef>
                          <a:spcPts val="0"/>
                        </a:spcBef>
                        <a:spcAft>
                          <a:spcPts val="0"/>
                        </a:spcAft>
                      </a:pPr>
                      <a:r>
                        <a:rPr lang="en-US" sz="1800" dirty="0">
                          <a:solidFill>
                            <a:schemeClr val="bg1"/>
                          </a:solidFill>
                          <a:effectLst/>
                        </a:rPr>
                        <a:t>Sr. No</a:t>
                      </a:r>
                      <a:endParaRPr lang="en-US" sz="1800" dirty="0">
                        <a:solidFill>
                          <a:schemeClr val="bg1"/>
                        </a:solidFill>
                        <a:effectLst/>
                        <a:latin typeface="Calibri"/>
                        <a:ea typeface="Calibri"/>
                        <a:cs typeface="Times New Roman"/>
                      </a:endParaRPr>
                    </a:p>
                  </a:txBody>
                  <a:tcPr marL="68580" marR="68580" marT="0" marB="0">
                    <a:solidFill>
                      <a:schemeClr val="tx2">
                        <a:lumMod val="60000"/>
                        <a:lumOff val="40000"/>
                      </a:schemeClr>
                    </a:solidFill>
                  </a:tcPr>
                </a:tc>
                <a:tc>
                  <a:txBody>
                    <a:bodyPr/>
                    <a:lstStyle/>
                    <a:p>
                      <a:pPr marL="0" marR="0">
                        <a:lnSpc>
                          <a:spcPct val="115000"/>
                        </a:lnSpc>
                        <a:spcBef>
                          <a:spcPts val="0"/>
                        </a:spcBef>
                        <a:spcAft>
                          <a:spcPts val="0"/>
                        </a:spcAft>
                      </a:pPr>
                      <a:r>
                        <a:rPr lang="en-US" sz="1800" dirty="0">
                          <a:effectLst/>
                        </a:rPr>
                        <a:t>Course  Outcome</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PO1</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PO2</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PO3</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PO4</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PO5</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PO6</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PO7</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PO8</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PO9</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PO10</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PO11</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PO12</a:t>
                      </a:r>
                      <a:endParaRPr lang="en-US" sz="1800" dirty="0">
                        <a:effectLst/>
                        <a:latin typeface="Calibri"/>
                        <a:ea typeface="Calibri"/>
                        <a:cs typeface="Times New Roman"/>
                      </a:endParaRPr>
                    </a:p>
                  </a:txBody>
                  <a:tcPr marL="68580" marR="68580" marT="0" marB="0"/>
                </a:tc>
              </a:tr>
              <a:tr h="630573">
                <a:tc>
                  <a:txBody>
                    <a:bodyPr/>
                    <a:lstStyle/>
                    <a:p>
                      <a:pPr marL="0" marR="0">
                        <a:lnSpc>
                          <a:spcPct val="115000"/>
                        </a:lnSpc>
                        <a:spcBef>
                          <a:spcPts val="0"/>
                        </a:spcBef>
                        <a:spcAft>
                          <a:spcPts val="0"/>
                        </a:spcAft>
                      </a:pPr>
                      <a:r>
                        <a:rPr lang="en-US" sz="1800" b="1" dirty="0">
                          <a:solidFill>
                            <a:schemeClr val="bg1"/>
                          </a:solidFill>
                          <a:effectLst/>
                        </a:rPr>
                        <a:t>1</a:t>
                      </a:r>
                      <a:endParaRPr lang="en-US" sz="1800" b="1" dirty="0">
                        <a:solidFill>
                          <a:schemeClr val="bg1"/>
                        </a:solidFill>
                        <a:effectLst/>
                        <a:latin typeface="Calibri"/>
                        <a:ea typeface="Calibri"/>
                        <a:cs typeface="Times New Roman"/>
                      </a:endParaRPr>
                    </a:p>
                  </a:txBody>
                  <a:tcPr marL="68580" marR="68580" marT="0" marB="0">
                    <a:solidFill>
                      <a:schemeClr val="tx2">
                        <a:lumMod val="60000"/>
                        <a:lumOff val="40000"/>
                      </a:schemeClr>
                    </a:solidFill>
                  </a:tcPr>
                </a:tc>
                <a:tc>
                  <a:txBody>
                    <a:bodyPr/>
                    <a:lstStyle/>
                    <a:p>
                      <a:pPr marL="0" marR="0">
                        <a:spcBef>
                          <a:spcPts val="0"/>
                        </a:spcBef>
                        <a:spcAft>
                          <a:spcPts val="0"/>
                        </a:spcAft>
                      </a:pPr>
                      <a:r>
                        <a:rPr lang="en-US" sz="1800" b="0" dirty="0">
                          <a:solidFill>
                            <a:schemeClr val="tx1"/>
                          </a:solidFill>
                          <a:effectLst/>
                        </a:rPr>
                        <a:t>CO 1</a:t>
                      </a:r>
                      <a:endParaRPr lang="en-US" sz="1800" b="0" dirty="0">
                        <a:solidFill>
                          <a:schemeClr val="tx1"/>
                        </a:solidFill>
                        <a:effectLst/>
                        <a:latin typeface="Times New Roman"/>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solidFill>
                            <a:schemeClr val="tx1"/>
                          </a:solidFill>
                          <a:effectLst/>
                        </a:rPr>
                        <a:t>H</a:t>
                      </a:r>
                      <a:endParaRPr lang="en-US" sz="1800" b="0" dirty="0">
                        <a:solidFill>
                          <a:schemeClr val="tx1"/>
                        </a:solidFill>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solidFill>
                            <a:schemeClr val="tx1"/>
                          </a:solidFill>
                          <a:effectLst/>
                        </a:rPr>
                        <a:t>H</a:t>
                      </a:r>
                      <a:endParaRPr lang="en-US" sz="1800" b="0" dirty="0">
                        <a:solidFill>
                          <a:schemeClr val="tx1"/>
                        </a:solidFill>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solidFill>
                            <a:schemeClr val="tx1"/>
                          </a:solidFill>
                          <a:effectLst/>
                        </a:rPr>
                        <a:t>H</a:t>
                      </a:r>
                      <a:endParaRPr lang="en-US" sz="1800" b="0" dirty="0">
                        <a:solidFill>
                          <a:schemeClr val="tx1"/>
                        </a:solidFill>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solidFill>
                            <a:schemeClr val="tx1"/>
                          </a:solidFill>
                          <a:effectLst/>
                        </a:rPr>
                        <a:t>H</a:t>
                      </a:r>
                      <a:endParaRPr lang="en-US" sz="1800" b="0" dirty="0">
                        <a:solidFill>
                          <a:schemeClr val="tx1"/>
                        </a:solidFill>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solidFill>
                            <a:schemeClr val="tx1"/>
                          </a:solidFill>
                          <a:effectLst/>
                        </a:rPr>
                        <a:t>M</a:t>
                      </a:r>
                      <a:endParaRPr lang="en-US" sz="1800" b="0" dirty="0">
                        <a:solidFill>
                          <a:schemeClr val="tx1"/>
                        </a:solidFill>
                        <a:effectLst/>
                        <a:latin typeface="Calibri"/>
                        <a:ea typeface="Calibri"/>
                        <a:cs typeface="Times New Roman"/>
                      </a:endParaRPr>
                    </a:p>
                  </a:txBody>
                  <a:tcPr marL="68580" marR="68580" marT="0" marB="0">
                    <a:solidFill>
                      <a:schemeClr val="accent1">
                        <a:lumMod val="40000"/>
                        <a:lumOff val="60000"/>
                      </a:schemeClr>
                    </a:solidFill>
                  </a:tcPr>
                </a:tc>
              </a:tr>
              <a:tr h="588627">
                <a:tc>
                  <a:txBody>
                    <a:bodyPr/>
                    <a:lstStyle/>
                    <a:p>
                      <a:pPr marL="0" marR="0">
                        <a:lnSpc>
                          <a:spcPct val="115000"/>
                        </a:lnSpc>
                        <a:spcBef>
                          <a:spcPts val="0"/>
                        </a:spcBef>
                        <a:spcAft>
                          <a:spcPts val="0"/>
                        </a:spcAft>
                      </a:pPr>
                      <a:r>
                        <a:rPr lang="en-US" sz="1800" dirty="0">
                          <a:solidFill>
                            <a:schemeClr val="bg1"/>
                          </a:solidFill>
                          <a:effectLst/>
                        </a:rPr>
                        <a:t>2</a:t>
                      </a:r>
                      <a:endParaRPr lang="en-US" sz="1800" dirty="0">
                        <a:solidFill>
                          <a:schemeClr val="bg1"/>
                        </a:solidFill>
                        <a:effectLst/>
                        <a:latin typeface="Calibri"/>
                        <a:ea typeface="Calibri"/>
                        <a:cs typeface="Times New Roman"/>
                      </a:endParaRPr>
                    </a:p>
                  </a:txBody>
                  <a:tcPr marL="68580" marR="68580" marT="0" marB="0">
                    <a:solidFill>
                      <a:schemeClr val="tx2">
                        <a:lumMod val="60000"/>
                        <a:lumOff val="40000"/>
                      </a:schemeClr>
                    </a:solidFill>
                  </a:tcPr>
                </a:tc>
                <a:tc>
                  <a:txBody>
                    <a:bodyPr/>
                    <a:lstStyle/>
                    <a:p>
                      <a:pPr marL="0" marR="0" algn="just">
                        <a:lnSpc>
                          <a:spcPct val="150000"/>
                        </a:lnSpc>
                        <a:spcBef>
                          <a:spcPts val="0"/>
                        </a:spcBef>
                        <a:spcAft>
                          <a:spcPts val="0"/>
                        </a:spcAft>
                      </a:pPr>
                      <a:r>
                        <a:rPr lang="en-US" sz="1800" dirty="0">
                          <a:effectLst/>
                        </a:rPr>
                        <a:t>CO 2</a:t>
                      </a:r>
                      <a:endParaRPr lang="en-US" sz="1800" dirty="0">
                        <a:solidFill>
                          <a:srgbClr val="000000"/>
                        </a:solidFill>
                        <a:effectLst/>
                        <a:latin typeface="Times New Roman"/>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H</a:t>
                      </a:r>
                      <a:endParaRPr lang="en-US" sz="18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H</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H</a:t>
                      </a:r>
                      <a:endParaRPr lang="en-US" sz="18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H</a:t>
                      </a:r>
                      <a:endParaRPr lang="en-US" sz="18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L</a:t>
                      </a:r>
                      <a:endParaRPr lang="en-US" sz="18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L</a:t>
                      </a:r>
                      <a:endParaRPr lang="en-US" sz="18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L</a:t>
                      </a:r>
                      <a:endParaRPr lang="en-US" sz="18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L</a:t>
                      </a:r>
                      <a:endParaRPr lang="en-US" sz="18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L</a:t>
                      </a:r>
                      <a:endParaRPr lang="en-US" sz="18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L</a:t>
                      </a:r>
                      <a:endParaRPr lang="en-US" sz="18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M</a:t>
                      </a:r>
                      <a:endParaRPr lang="en-US" sz="18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M</a:t>
                      </a:r>
                      <a:endParaRPr lang="en-US" sz="1800" dirty="0">
                        <a:effectLst/>
                        <a:latin typeface="Calibri"/>
                        <a:ea typeface="Calibri"/>
                        <a:cs typeface="Times New Roman"/>
                      </a:endParaRPr>
                    </a:p>
                  </a:txBody>
                  <a:tcPr marL="68580" marR="68580" marT="0" marB="0"/>
                </a:tc>
              </a:tr>
              <a:tr h="609600">
                <a:tc>
                  <a:txBody>
                    <a:bodyPr/>
                    <a:lstStyle/>
                    <a:p>
                      <a:pPr marL="0" marR="0">
                        <a:lnSpc>
                          <a:spcPct val="115000"/>
                        </a:lnSpc>
                        <a:spcBef>
                          <a:spcPts val="0"/>
                        </a:spcBef>
                        <a:spcAft>
                          <a:spcPts val="0"/>
                        </a:spcAft>
                      </a:pPr>
                      <a:r>
                        <a:rPr lang="en-US" sz="1800" dirty="0">
                          <a:effectLst/>
                        </a:rPr>
                        <a:t>3</a:t>
                      </a:r>
                      <a:endParaRPr lang="en-US" sz="1800" dirty="0">
                        <a:effectLst/>
                        <a:latin typeface="Calibri"/>
                        <a:ea typeface="Calibri"/>
                        <a:cs typeface="Times New Roman"/>
                      </a:endParaRPr>
                    </a:p>
                  </a:txBody>
                  <a:tcPr marL="68580" marR="68580" marT="0" marB="0">
                    <a:solidFill>
                      <a:schemeClr val="tx2">
                        <a:lumMod val="60000"/>
                        <a:lumOff val="40000"/>
                      </a:schemeClr>
                    </a:solidFill>
                  </a:tcPr>
                </a:tc>
                <a:tc>
                  <a:txBody>
                    <a:bodyPr/>
                    <a:lstStyle/>
                    <a:p>
                      <a:pPr marL="0" marR="0" indent="11430" algn="just">
                        <a:lnSpc>
                          <a:spcPct val="150000"/>
                        </a:lnSpc>
                        <a:spcBef>
                          <a:spcPts val="0"/>
                        </a:spcBef>
                        <a:spcAft>
                          <a:spcPts val="0"/>
                        </a:spcAft>
                      </a:pPr>
                      <a:r>
                        <a:rPr lang="en-US" sz="1800" b="0" dirty="0">
                          <a:effectLst/>
                        </a:rPr>
                        <a:t>CO 3</a:t>
                      </a:r>
                      <a:endParaRPr lang="en-US" sz="1800" b="0" dirty="0">
                        <a:solidFill>
                          <a:srgbClr val="000000"/>
                        </a:solidFill>
                        <a:effectLst/>
                        <a:latin typeface="Times New Roman"/>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effectLst/>
                        </a:rPr>
                        <a:t>M</a:t>
                      </a:r>
                      <a:endParaRPr lang="en-US" sz="1800" b="0" dirty="0">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1800" b="0" dirty="0">
                          <a:effectLst/>
                        </a:rPr>
                        <a:t>M</a:t>
                      </a:r>
                      <a:endParaRPr lang="en-US" sz="1800" b="0" dirty="0">
                        <a:effectLst/>
                        <a:latin typeface="Calibri"/>
                        <a:ea typeface="Calibri"/>
                        <a:cs typeface="Times New Roman"/>
                      </a:endParaRPr>
                    </a:p>
                  </a:txBody>
                  <a:tcPr marL="68580" marR="68580" marT="0" marB="0">
                    <a:solidFill>
                      <a:schemeClr val="accent1">
                        <a:lumMod val="40000"/>
                        <a:lumOff val="60000"/>
                      </a:schemeClr>
                    </a:solidFill>
                  </a:tcPr>
                </a:tc>
              </a:tr>
              <a:tr h="609600">
                <a:tc>
                  <a:txBody>
                    <a:bodyPr/>
                    <a:lstStyle/>
                    <a:p>
                      <a:pPr marL="0" marR="0">
                        <a:lnSpc>
                          <a:spcPct val="115000"/>
                        </a:lnSpc>
                        <a:spcBef>
                          <a:spcPts val="0"/>
                        </a:spcBef>
                        <a:spcAft>
                          <a:spcPts val="0"/>
                        </a:spcAft>
                      </a:pPr>
                      <a:r>
                        <a:rPr lang="en-US" sz="1800" dirty="0">
                          <a:effectLst/>
                        </a:rPr>
                        <a:t>4</a:t>
                      </a:r>
                      <a:endParaRPr lang="en-US" sz="1800" dirty="0">
                        <a:effectLst/>
                        <a:latin typeface="Calibri"/>
                        <a:ea typeface="Calibri"/>
                        <a:cs typeface="Times New Roman"/>
                      </a:endParaRPr>
                    </a:p>
                  </a:txBody>
                  <a:tcPr marL="68580" marR="68580" marT="0" marB="0">
                    <a:solidFill>
                      <a:schemeClr val="tx2">
                        <a:lumMod val="60000"/>
                        <a:lumOff val="40000"/>
                      </a:schemeClr>
                    </a:solidFill>
                  </a:tcPr>
                </a:tc>
                <a:tc>
                  <a:txBody>
                    <a:bodyPr/>
                    <a:lstStyle/>
                    <a:p>
                      <a:pPr marL="0" marR="0" algn="just">
                        <a:lnSpc>
                          <a:spcPct val="150000"/>
                        </a:lnSpc>
                        <a:spcBef>
                          <a:spcPts val="0"/>
                        </a:spcBef>
                        <a:spcAft>
                          <a:spcPts val="0"/>
                        </a:spcAft>
                      </a:pPr>
                      <a:r>
                        <a:rPr lang="en-US" sz="1800" dirty="0">
                          <a:effectLst/>
                        </a:rPr>
                        <a:t>CO 4</a:t>
                      </a:r>
                      <a:endParaRPr lang="en-US" sz="1800" dirty="0">
                        <a:effectLst/>
                        <a:latin typeface="Calibri"/>
                        <a:ea typeface="Calibri"/>
                        <a:cs typeface="Times New Roman"/>
                      </a:endParaRPr>
                    </a:p>
                  </a:txBody>
                  <a:tcPr marL="68580" marR="68580" marT="0" marB="0">
                    <a:solidFill>
                      <a:srgbClr val="FF0000"/>
                    </a:solidFill>
                  </a:tcPr>
                </a:tc>
                <a:tc>
                  <a:txBody>
                    <a:bodyPr/>
                    <a:lstStyle/>
                    <a:p>
                      <a:pPr marL="0" marR="0" algn="ctr">
                        <a:lnSpc>
                          <a:spcPct val="115000"/>
                        </a:lnSpc>
                        <a:spcBef>
                          <a:spcPts val="0"/>
                        </a:spcBef>
                        <a:spcAft>
                          <a:spcPts val="0"/>
                        </a:spcAft>
                      </a:pPr>
                      <a:r>
                        <a:rPr lang="en-US" sz="1800" dirty="0">
                          <a:effectLst/>
                        </a:rPr>
                        <a:t>H</a:t>
                      </a:r>
                      <a:endParaRPr lang="en-US" sz="1800" dirty="0">
                        <a:effectLst/>
                        <a:latin typeface="Calibri"/>
                        <a:ea typeface="Calibri"/>
                        <a:cs typeface="Times New Roman"/>
                      </a:endParaRPr>
                    </a:p>
                  </a:txBody>
                  <a:tcPr marL="68580" marR="68580" marT="0" marB="0">
                    <a:solidFill>
                      <a:srgbClr val="FF0000"/>
                    </a:solidFill>
                  </a:tcPr>
                </a:tc>
                <a:tc>
                  <a:txBody>
                    <a:bodyPr/>
                    <a:lstStyle/>
                    <a:p>
                      <a:pPr marL="0" marR="0" algn="ctr">
                        <a:lnSpc>
                          <a:spcPct val="115000"/>
                        </a:lnSpc>
                        <a:spcBef>
                          <a:spcPts val="0"/>
                        </a:spcBef>
                        <a:spcAft>
                          <a:spcPts val="0"/>
                        </a:spcAft>
                      </a:pPr>
                      <a:r>
                        <a:rPr lang="en-US" sz="1800" dirty="0">
                          <a:effectLst/>
                        </a:rPr>
                        <a:t>H</a:t>
                      </a:r>
                      <a:endParaRPr lang="en-US" sz="1800" dirty="0">
                        <a:effectLst/>
                        <a:latin typeface="Calibri"/>
                        <a:ea typeface="Calibri"/>
                        <a:cs typeface="Times New Roman"/>
                      </a:endParaRPr>
                    </a:p>
                  </a:txBody>
                  <a:tcPr marL="68580" marR="68580" marT="0" marB="0">
                    <a:solidFill>
                      <a:srgbClr val="FF0000"/>
                    </a:solidFill>
                  </a:tcPr>
                </a:tc>
                <a:tc>
                  <a:txBody>
                    <a:bodyPr/>
                    <a:lstStyle/>
                    <a:p>
                      <a:pPr marL="0" marR="0" algn="ctr">
                        <a:lnSpc>
                          <a:spcPct val="115000"/>
                        </a:lnSpc>
                        <a:spcBef>
                          <a:spcPts val="0"/>
                        </a:spcBef>
                        <a:spcAft>
                          <a:spcPts val="0"/>
                        </a:spcAft>
                      </a:pPr>
                      <a:r>
                        <a:rPr lang="en-US" sz="1800" dirty="0">
                          <a:effectLst/>
                        </a:rPr>
                        <a:t>H</a:t>
                      </a:r>
                      <a:endParaRPr lang="en-US" sz="1800" dirty="0">
                        <a:effectLst/>
                        <a:latin typeface="Calibri"/>
                        <a:ea typeface="Calibri"/>
                        <a:cs typeface="Times New Roman"/>
                      </a:endParaRPr>
                    </a:p>
                  </a:txBody>
                  <a:tcPr marL="68580" marR="68580" marT="0" marB="0">
                    <a:solidFill>
                      <a:srgbClr val="FF0000"/>
                    </a:solidFill>
                  </a:tcPr>
                </a:tc>
                <a:tc>
                  <a:txBody>
                    <a:bodyPr/>
                    <a:lstStyle/>
                    <a:p>
                      <a:pPr marL="0" marR="0" algn="ctr">
                        <a:lnSpc>
                          <a:spcPct val="115000"/>
                        </a:lnSpc>
                        <a:spcBef>
                          <a:spcPts val="0"/>
                        </a:spcBef>
                        <a:spcAft>
                          <a:spcPts val="0"/>
                        </a:spcAft>
                      </a:pPr>
                      <a:r>
                        <a:rPr lang="en-US" sz="1800" dirty="0">
                          <a:effectLst/>
                        </a:rPr>
                        <a:t>H</a:t>
                      </a:r>
                      <a:endParaRPr lang="en-US" sz="1800" dirty="0">
                        <a:effectLst/>
                        <a:latin typeface="Calibri"/>
                        <a:ea typeface="Calibri"/>
                        <a:cs typeface="Times New Roman"/>
                      </a:endParaRPr>
                    </a:p>
                  </a:txBody>
                  <a:tcPr marL="68580" marR="68580" marT="0" marB="0">
                    <a:solidFill>
                      <a:srgbClr val="FF0000"/>
                    </a:solidFill>
                  </a:tcPr>
                </a:tc>
                <a:tc>
                  <a:txBody>
                    <a:bodyPr/>
                    <a:lstStyle/>
                    <a:p>
                      <a:pPr marL="0" marR="0" algn="ctr">
                        <a:lnSpc>
                          <a:spcPct val="115000"/>
                        </a:lnSpc>
                        <a:spcBef>
                          <a:spcPts val="0"/>
                        </a:spcBef>
                        <a:spcAft>
                          <a:spcPts val="0"/>
                        </a:spcAft>
                      </a:pPr>
                      <a:r>
                        <a:rPr lang="en-US" sz="1800" dirty="0">
                          <a:effectLst/>
                        </a:rPr>
                        <a:t>L</a:t>
                      </a:r>
                      <a:endParaRPr lang="en-US" sz="1800" dirty="0">
                        <a:effectLst/>
                        <a:latin typeface="Calibri"/>
                        <a:ea typeface="Calibri"/>
                        <a:cs typeface="Times New Roman"/>
                      </a:endParaRPr>
                    </a:p>
                  </a:txBody>
                  <a:tcPr marL="68580" marR="68580" marT="0" marB="0">
                    <a:solidFill>
                      <a:srgbClr val="FF0000"/>
                    </a:solidFill>
                  </a:tcPr>
                </a:tc>
                <a:tc>
                  <a:txBody>
                    <a:bodyPr/>
                    <a:lstStyle/>
                    <a:p>
                      <a:pPr marL="0" marR="0" algn="ctr">
                        <a:lnSpc>
                          <a:spcPct val="115000"/>
                        </a:lnSpc>
                        <a:spcBef>
                          <a:spcPts val="0"/>
                        </a:spcBef>
                        <a:spcAft>
                          <a:spcPts val="0"/>
                        </a:spcAft>
                      </a:pPr>
                      <a:r>
                        <a:rPr lang="en-US" sz="1800" dirty="0">
                          <a:effectLst/>
                        </a:rPr>
                        <a:t>L</a:t>
                      </a:r>
                      <a:endParaRPr lang="en-US" sz="1800" dirty="0">
                        <a:effectLst/>
                        <a:latin typeface="Calibri"/>
                        <a:ea typeface="Calibri"/>
                        <a:cs typeface="Times New Roman"/>
                      </a:endParaRPr>
                    </a:p>
                  </a:txBody>
                  <a:tcPr marL="68580" marR="68580" marT="0" marB="0">
                    <a:solidFill>
                      <a:srgbClr val="FF0000"/>
                    </a:solidFill>
                  </a:tcPr>
                </a:tc>
                <a:tc>
                  <a:txBody>
                    <a:bodyPr/>
                    <a:lstStyle/>
                    <a:p>
                      <a:pPr marL="0" marR="0" algn="ctr">
                        <a:lnSpc>
                          <a:spcPct val="115000"/>
                        </a:lnSpc>
                        <a:spcBef>
                          <a:spcPts val="0"/>
                        </a:spcBef>
                        <a:spcAft>
                          <a:spcPts val="0"/>
                        </a:spcAft>
                      </a:pPr>
                      <a:r>
                        <a:rPr lang="en-US" sz="1800" dirty="0">
                          <a:effectLst/>
                        </a:rPr>
                        <a:t>L</a:t>
                      </a:r>
                      <a:endParaRPr lang="en-US" sz="1800" dirty="0">
                        <a:effectLst/>
                        <a:latin typeface="Calibri"/>
                        <a:ea typeface="Calibri"/>
                        <a:cs typeface="Times New Roman"/>
                      </a:endParaRPr>
                    </a:p>
                  </a:txBody>
                  <a:tcPr marL="68580" marR="68580" marT="0" marB="0">
                    <a:solidFill>
                      <a:srgbClr val="FF0000"/>
                    </a:solidFill>
                  </a:tcPr>
                </a:tc>
                <a:tc>
                  <a:txBody>
                    <a:bodyPr/>
                    <a:lstStyle/>
                    <a:p>
                      <a:pPr marL="0" marR="0" algn="ctr">
                        <a:lnSpc>
                          <a:spcPct val="115000"/>
                        </a:lnSpc>
                        <a:spcBef>
                          <a:spcPts val="0"/>
                        </a:spcBef>
                        <a:spcAft>
                          <a:spcPts val="0"/>
                        </a:spcAft>
                      </a:pPr>
                      <a:r>
                        <a:rPr lang="en-US" sz="1800">
                          <a:effectLst/>
                        </a:rPr>
                        <a:t>L</a:t>
                      </a:r>
                      <a:endParaRPr lang="en-US" sz="1800">
                        <a:effectLst/>
                        <a:latin typeface="Calibri"/>
                        <a:ea typeface="Calibri"/>
                        <a:cs typeface="Times New Roman"/>
                      </a:endParaRPr>
                    </a:p>
                  </a:txBody>
                  <a:tcPr marL="68580" marR="68580" marT="0" marB="0">
                    <a:solidFill>
                      <a:srgbClr val="FF0000"/>
                    </a:solidFill>
                  </a:tcPr>
                </a:tc>
                <a:tc>
                  <a:txBody>
                    <a:bodyPr/>
                    <a:lstStyle/>
                    <a:p>
                      <a:pPr marL="0" marR="0" algn="ctr">
                        <a:lnSpc>
                          <a:spcPct val="115000"/>
                        </a:lnSpc>
                        <a:spcBef>
                          <a:spcPts val="0"/>
                        </a:spcBef>
                        <a:spcAft>
                          <a:spcPts val="0"/>
                        </a:spcAft>
                      </a:pPr>
                      <a:r>
                        <a:rPr lang="en-US" sz="1800" dirty="0">
                          <a:effectLst/>
                        </a:rPr>
                        <a:t>L</a:t>
                      </a:r>
                      <a:endParaRPr lang="en-US" sz="1800" dirty="0">
                        <a:effectLst/>
                        <a:latin typeface="Calibri"/>
                        <a:ea typeface="Calibri"/>
                        <a:cs typeface="Times New Roman"/>
                      </a:endParaRPr>
                    </a:p>
                  </a:txBody>
                  <a:tcPr marL="68580" marR="68580" marT="0" marB="0">
                    <a:solidFill>
                      <a:srgbClr val="FF0000"/>
                    </a:solidFill>
                  </a:tcPr>
                </a:tc>
                <a:tc>
                  <a:txBody>
                    <a:bodyPr/>
                    <a:lstStyle/>
                    <a:p>
                      <a:pPr marL="0" marR="0" algn="ctr">
                        <a:lnSpc>
                          <a:spcPct val="115000"/>
                        </a:lnSpc>
                        <a:spcBef>
                          <a:spcPts val="0"/>
                        </a:spcBef>
                        <a:spcAft>
                          <a:spcPts val="0"/>
                        </a:spcAft>
                      </a:pPr>
                      <a:r>
                        <a:rPr lang="en-US" sz="1800" dirty="0">
                          <a:effectLst/>
                        </a:rPr>
                        <a:t>L</a:t>
                      </a:r>
                      <a:endParaRPr lang="en-US" sz="1800" dirty="0">
                        <a:effectLst/>
                        <a:latin typeface="Calibri"/>
                        <a:ea typeface="Calibri"/>
                        <a:cs typeface="Times New Roman"/>
                      </a:endParaRPr>
                    </a:p>
                  </a:txBody>
                  <a:tcPr marL="68580" marR="68580" marT="0" marB="0">
                    <a:solidFill>
                      <a:srgbClr val="FF0000"/>
                    </a:solidFill>
                  </a:tcPr>
                </a:tc>
                <a:tc>
                  <a:txBody>
                    <a:bodyPr/>
                    <a:lstStyle/>
                    <a:p>
                      <a:pPr marL="0" marR="0" algn="ctr">
                        <a:lnSpc>
                          <a:spcPct val="115000"/>
                        </a:lnSpc>
                        <a:spcBef>
                          <a:spcPts val="0"/>
                        </a:spcBef>
                        <a:spcAft>
                          <a:spcPts val="0"/>
                        </a:spcAft>
                      </a:pPr>
                      <a:r>
                        <a:rPr lang="en-US" sz="1800" dirty="0">
                          <a:effectLst/>
                        </a:rPr>
                        <a:t>L</a:t>
                      </a:r>
                      <a:endParaRPr lang="en-US" sz="1800" dirty="0">
                        <a:effectLst/>
                        <a:latin typeface="Calibri"/>
                        <a:ea typeface="Calibri"/>
                        <a:cs typeface="Times New Roman"/>
                      </a:endParaRPr>
                    </a:p>
                  </a:txBody>
                  <a:tcPr marL="68580" marR="68580" marT="0" marB="0">
                    <a:solidFill>
                      <a:srgbClr val="FF0000"/>
                    </a:solidFill>
                  </a:tcPr>
                </a:tc>
                <a:tc>
                  <a:txBody>
                    <a:bodyPr/>
                    <a:lstStyle/>
                    <a:p>
                      <a:pPr marL="0" marR="0" algn="ctr">
                        <a:lnSpc>
                          <a:spcPct val="115000"/>
                        </a:lnSpc>
                        <a:spcBef>
                          <a:spcPts val="0"/>
                        </a:spcBef>
                        <a:spcAft>
                          <a:spcPts val="0"/>
                        </a:spcAft>
                      </a:pPr>
                      <a:r>
                        <a:rPr lang="en-US" sz="1800" dirty="0">
                          <a:effectLst/>
                        </a:rPr>
                        <a:t>M</a:t>
                      </a:r>
                      <a:endParaRPr lang="en-US" sz="1800" dirty="0">
                        <a:effectLst/>
                        <a:latin typeface="Calibri"/>
                        <a:ea typeface="Calibri"/>
                        <a:cs typeface="Times New Roman"/>
                      </a:endParaRPr>
                    </a:p>
                  </a:txBody>
                  <a:tcPr marL="68580" marR="68580" marT="0" marB="0">
                    <a:solidFill>
                      <a:srgbClr val="FF0000"/>
                    </a:solidFill>
                  </a:tcPr>
                </a:tc>
              </a:tr>
              <a:tr h="533400">
                <a:tc>
                  <a:txBody>
                    <a:bodyPr/>
                    <a:lstStyle/>
                    <a:p>
                      <a:pPr marL="0" marR="0">
                        <a:lnSpc>
                          <a:spcPct val="115000"/>
                        </a:lnSpc>
                        <a:spcBef>
                          <a:spcPts val="0"/>
                        </a:spcBef>
                        <a:spcAft>
                          <a:spcPts val="0"/>
                        </a:spcAft>
                      </a:pPr>
                      <a:r>
                        <a:rPr lang="en-US" sz="1800" dirty="0">
                          <a:effectLst/>
                        </a:rPr>
                        <a:t>5</a:t>
                      </a:r>
                      <a:endParaRPr lang="en-US" sz="1800" dirty="0">
                        <a:effectLst/>
                        <a:latin typeface="Calibri"/>
                        <a:ea typeface="Calibri"/>
                        <a:cs typeface="Times New Roman"/>
                      </a:endParaRPr>
                    </a:p>
                  </a:txBody>
                  <a:tcPr marL="68580" marR="68580" marT="0" marB="0">
                    <a:solidFill>
                      <a:schemeClr val="tx2">
                        <a:lumMod val="60000"/>
                        <a:lumOff val="40000"/>
                      </a:schemeClr>
                    </a:solidFill>
                  </a:tcPr>
                </a:tc>
                <a:tc>
                  <a:txBody>
                    <a:bodyPr/>
                    <a:lstStyle/>
                    <a:p>
                      <a:pPr marL="0" marR="0" algn="just">
                        <a:lnSpc>
                          <a:spcPct val="150000"/>
                        </a:lnSpc>
                        <a:spcBef>
                          <a:spcPts val="0"/>
                        </a:spcBef>
                        <a:spcAft>
                          <a:spcPts val="0"/>
                        </a:spcAft>
                      </a:pPr>
                      <a:r>
                        <a:rPr lang="en-US" sz="1800" dirty="0">
                          <a:effectLst/>
                        </a:rPr>
                        <a:t>CO 5</a:t>
                      </a:r>
                      <a:endParaRPr lang="en-US" sz="1800" dirty="0">
                        <a:effectLst/>
                        <a:latin typeface="Calibri"/>
                        <a:ea typeface="Calibri"/>
                        <a:cs typeface="Times New Roman"/>
                      </a:endParaRPr>
                    </a:p>
                  </a:txBody>
                  <a:tcPr marL="68580" marR="68580" marT="0" marB="0">
                    <a:solidFill>
                      <a:schemeClr val="tx2">
                        <a:lumMod val="20000"/>
                        <a:lumOff val="80000"/>
                      </a:schemeClr>
                    </a:solidFill>
                  </a:tcPr>
                </a:tc>
                <a:tc>
                  <a:txBody>
                    <a:bodyPr/>
                    <a:lstStyle/>
                    <a:p>
                      <a:pPr marL="0" marR="0" algn="ctr">
                        <a:lnSpc>
                          <a:spcPct val="115000"/>
                        </a:lnSpc>
                        <a:spcBef>
                          <a:spcPts val="0"/>
                        </a:spcBef>
                        <a:spcAft>
                          <a:spcPts val="0"/>
                        </a:spcAft>
                      </a:pPr>
                      <a:r>
                        <a:rPr lang="en-US" sz="1800" dirty="0">
                          <a:effectLst/>
                        </a:rPr>
                        <a:t>H</a:t>
                      </a:r>
                      <a:endParaRPr lang="en-US" sz="1800" dirty="0">
                        <a:effectLst/>
                        <a:latin typeface="Calibri"/>
                        <a:ea typeface="Calibri"/>
                        <a:cs typeface="Times New Roman"/>
                      </a:endParaRPr>
                    </a:p>
                  </a:txBody>
                  <a:tcPr marL="68580" marR="68580" marT="0" marB="0">
                    <a:solidFill>
                      <a:schemeClr val="tx2">
                        <a:lumMod val="20000"/>
                        <a:lumOff val="80000"/>
                      </a:schemeClr>
                    </a:solidFill>
                  </a:tcPr>
                </a:tc>
                <a:tc>
                  <a:txBody>
                    <a:bodyPr/>
                    <a:lstStyle/>
                    <a:p>
                      <a:pPr marL="0" marR="0" algn="ctr">
                        <a:lnSpc>
                          <a:spcPct val="115000"/>
                        </a:lnSpc>
                        <a:spcBef>
                          <a:spcPts val="0"/>
                        </a:spcBef>
                        <a:spcAft>
                          <a:spcPts val="0"/>
                        </a:spcAft>
                      </a:pPr>
                      <a:r>
                        <a:rPr lang="en-US" sz="1800" dirty="0">
                          <a:effectLst/>
                        </a:rPr>
                        <a:t>H</a:t>
                      </a:r>
                      <a:endParaRPr lang="en-US" sz="1800" dirty="0">
                        <a:effectLst/>
                        <a:latin typeface="Calibri"/>
                        <a:ea typeface="Calibri"/>
                        <a:cs typeface="Times New Roman"/>
                      </a:endParaRPr>
                    </a:p>
                  </a:txBody>
                  <a:tcPr marL="68580" marR="68580" marT="0" marB="0">
                    <a:solidFill>
                      <a:schemeClr val="tx2">
                        <a:lumMod val="20000"/>
                        <a:lumOff val="80000"/>
                      </a:schemeClr>
                    </a:solidFill>
                  </a:tcPr>
                </a:tc>
                <a:tc>
                  <a:txBody>
                    <a:bodyPr/>
                    <a:lstStyle/>
                    <a:p>
                      <a:pPr marL="0" marR="0" algn="ctr">
                        <a:lnSpc>
                          <a:spcPct val="115000"/>
                        </a:lnSpc>
                        <a:spcBef>
                          <a:spcPts val="0"/>
                        </a:spcBef>
                        <a:spcAft>
                          <a:spcPts val="0"/>
                        </a:spcAft>
                      </a:pPr>
                      <a:r>
                        <a:rPr lang="en-US" sz="1800" dirty="0">
                          <a:effectLst/>
                        </a:rPr>
                        <a:t>H</a:t>
                      </a:r>
                      <a:endParaRPr lang="en-US" sz="1800" dirty="0">
                        <a:effectLst/>
                        <a:latin typeface="Calibri"/>
                        <a:ea typeface="Calibri"/>
                        <a:cs typeface="Times New Roman"/>
                      </a:endParaRPr>
                    </a:p>
                  </a:txBody>
                  <a:tcPr marL="68580" marR="68580" marT="0" marB="0">
                    <a:solidFill>
                      <a:schemeClr val="tx2">
                        <a:lumMod val="20000"/>
                        <a:lumOff val="80000"/>
                      </a:schemeClr>
                    </a:solidFill>
                  </a:tcPr>
                </a:tc>
                <a:tc>
                  <a:txBody>
                    <a:bodyPr/>
                    <a:lstStyle/>
                    <a:p>
                      <a:pPr marL="0" marR="0" algn="ctr">
                        <a:lnSpc>
                          <a:spcPct val="115000"/>
                        </a:lnSpc>
                        <a:spcBef>
                          <a:spcPts val="0"/>
                        </a:spcBef>
                        <a:spcAft>
                          <a:spcPts val="0"/>
                        </a:spcAft>
                      </a:pPr>
                      <a:r>
                        <a:rPr lang="en-US" sz="1800" dirty="0">
                          <a:effectLst/>
                        </a:rPr>
                        <a:t>H</a:t>
                      </a:r>
                      <a:endParaRPr lang="en-US" sz="1800" dirty="0">
                        <a:effectLst/>
                        <a:latin typeface="Calibri"/>
                        <a:ea typeface="Calibri"/>
                        <a:cs typeface="Times New Roman"/>
                      </a:endParaRPr>
                    </a:p>
                  </a:txBody>
                  <a:tcPr marL="68580" marR="68580" marT="0" marB="0">
                    <a:solidFill>
                      <a:schemeClr val="tx2">
                        <a:lumMod val="20000"/>
                        <a:lumOff val="80000"/>
                      </a:schemeClr>
                    </a:solidFill>
                  </a:tcPr>
                </a:tc>
                <a:tc>
                  <a:txBody>
                    <a:bodyPr/>
                    <a:lstStyle/>
                    <a:p>
                      <a:pPr marL="0" marR="0" algn="ctr">
                        <a:lnSpc>
                          <a:spcPct val="115000"/>
                        </a:lnSpc>
                        <a:spcBef>
                          <a:spcPts val="0"/>
                        </a:spcBef>
                        <a:spcAft>
                          <a:spcPts val="0"/>
                        </a:spcAft>
                      </a:pPr>
                      <a:r>
                        <a:rPr lang="en-US" sz="1800" dirty="0">
                          <a:effectLst/>
                        </a:rPr>
                        <a:t>L</a:t>
                      </a:r>
                      <a:endParaRPr lang="en-US" sz="1800" dirty="0">
                        <a:effectLst/>
                        <a:latin typeface="Calibri"/>
                        <a:ea typeface="Calibri"/>
                        <a:cs typeface="Times New Roman"/>
                      </a:endParaRPr>
                    </a:p>
                  </a:txBody>
                  <a:tcPr marL="68580" marR="68580" marT="0" marB="0">
                    <a:solidFill>
                      <a:schemeClr val="tx2">
                        <a:lumMod val="20000"/>
                        <a:lumOff val="80000"/>
                      </a:schemeClr>
                    </a:solidFill>
                  </a:tcPr>
                </a:tc>
                <a:tc>
                  <a:txBody>
                    <a:bodyPr/>
                    <a:lstStyle/>
                    <a:p>
                      <a:pPr marL="0" marR="0" algn="ctr">
                        <a:lnSpc>
                          <a:spcPct val="115000"/>
                        </a:lnSpc>
                        <a:spcBef>
                          <a:spcPts val="0"/>
                        </a:spcBef>
                        <a:spcAft>
                          <a:spcPts val="0"/>
                        </a:spcAft>
                      </a:pPr>
                      <a:r>
                        <a:rPr lang="en-US" sz="1800" dirty="0">
                          <a:effectLst/>
                        </a:rPr>
                        <a:t>L</a:t>
                      </a:r>
                      <a:endParaRPr lang="en-US" sz="1800" dirty="0">
                        <a:effectLst/>
                        <a:latin typeface="Calibri"/>
                        <a:ea typeface="Calibri"/>
                        <a:cs typeface="Times New Roman"/>
                      </a:endParaRPr>
                    </a:p>
                  </a:txBody>
                  <a:tcPr marL="68580" marR="68580" marT="0" marB="0">
                    <a:solidFill>
                      <a:schemeClr val="tx2">
                        <a:lumMod val="20000"/>
                        <a:lumOff val="80000"/>
                      </a:schemeClr>
                    </a:solidFill>
                  </a:tcPr>
                </a:tc>
                <a:tc>
                  <a:txBody>
                    <a:bodyPr/>
                    <a:lstStyle/>
                    <a:p>
                      <a:pPr marL="0" marR="0" algn="ctr">
                        <a:lnSpc>
                          <a:spcPct val="115000"/>
                        </a:lnSpc>
                        <a:spcBef>
                          <a:spcPts val="0"/>
                        </a:spcBef>
                        <a:spcAft>
                          <a:spcPts val="0"/>
                        </a:spcAft>
                      </a:pPr>
                      <a:r>
                        <a:rPr lang="en-US" sz="1800" dirty="0">
                          <a:effectLst/>
                        </a:rPr>
                        <a:t>L</a:t>
                      </a:r>
                      <a:endParaRPr lang="en-US" sz="1800" dirty="0">
                        <a:effectLst/>
                        <a:latin typeface="Calibri"/>
                        <a:ea typeface="Calibri"/>
                        <a:cs typeface="Times New Roman"/>
                      </a:endParaRPr>
                    </a:p>
                  </a:txBody>
                  <a:tcPr marL="68580" marR="68580" marT="0" marB="0">
                    <a:solidFill>
                      <a:schemeClr val="tx2">
                        <a:lumMod val="20000"/>
                        <a:lumOff val="80000"/>
                      </a:schemeClr>
                    </a:solidFill>
                  </a:tcPr>
                </a:tc>
                <a:tc>
                  <a:txBody>
                    <a:bodyPr/>
                    <a:lstStyle/>
                    <a:p>
                      <a:pPr marL="0" marR="0" algn="ctr">
                        <a:lnSpc>
                          <a:spcPct val="115000"/>
                        </a:lnSpc>
                        <a:spcBef>
                          <a:spcPts val="0"/>
                        </a:spcBef>
                        <a:spcAft>
                          <a:spcPts val="0"/>
                        </a:spcAft>
                      </a:pPr>
                      <a:r>
                        <a:rPr lang="en-US" sz="1800" dirty="0">
                          <a:effectLst/>
                        </a:rPr>
                        <a:t>L</a:t>
                      </a:r>
                      <a:endParaRPr lang="en-US" sz="1800" dirty="0">
                        <a:effectLst/>
                        <a:latin typeface="Calibri"/>
                        <a:ea typeface="Calibri"/>
                        <a:cs typeface="Times New Roman"/>
                      </a:endParaRPr>
                    </a:p>
                  </a:txBody>
                  <a:tcPr marL="68580" marR="68580" marT="0" marB="0">
                    <a:solidFill>
                      <a:schemeClr val="tx2">
                        <a:lumMod val="20000"/>
                        <a:lumOff val="80000"/>
                      </a:schemeClr>
                    </a:solidFill>
                  </a:tcPr>
                </a:tc>
                <a:tc>
                  <a:txBody>
                    <a:bodyPr/>
                    <a:lstStyle/>
                    <a:p>
                      <a:pPr marL="0" marR="0" algn="ctr">
                        <a:lnSpc>
                          <a:spcPct val="115000"/>
                        </a:lnSpc>
                        <a:spcBef>
                          <a:spcPts val="0"/>
                        </a:spcBef>
                        <a:spcAft>
                          <a:spcPts val="0"/>
                        </a:spcAft>
                      </a:pPr>
                      <a:r>
                        <a:rPr lang="en-US" sz="1800" dirty="0">
                          <a:effectLst/>
                        </a:rPr>
                        <a:t>L</a:t>
                      </a:r>
                      <a:endParaRPr lang="en-US" sz="1800" dirty="0">
                        <a:effectLst/>
                        <a:latin typeface="Calibri"/>
                        <a:ea typeface="Calibri"/>
                        <a:cs typeface="Times New Roman"/>
                      </a:endParaRPr>
                    </a:p>
                  </a:txBody>
                  <a:tcPr marL="68580" marR="68580" marT="0" marB="0">
                    <a:solidFill>
                      <a:schemeClr val="tx2">
                        <a:lumMod val="20000"/>
                        <a:lumOff val="80000"/>
                      </a:schemeClr>
                    </a:solidFill>
                  </a:tcPr>
                </a:tc>
                <a:tc>
                  <a:txBody>
                    <a:bodyPr/>
                    <a:lstStyle/>
                    <a:p>
                      <a:pPr marL="0" marR="0" algn="ctr">
                        <a:lnSpc>
                          <a:spcPct val="115000"/>
                        </a:lnSpc>
                        <a:spcBef>
                          <a:spcPts val="0"/>
                        </a:spcBef>
                        <a:spcAft>
                          <a:spcPts val="0"/>
                        </a:spcAft>
                      </a:pPr>
                      <a:r>
                        <a:rPr lang="en-US" sz="1800" dirty="0">
                          <a:effectLst/>
                        </a:rPr>
                        <a:t>L</a:t>
                      </a:r>
                      <a:endParaRPr lang="en-US" sz="1800" dirty="0">
                        <a:effectLst/>
                        <a:latin typeface="Calibri"/>
                        <a:ea typeface="Calibri"/>
                        <a:cs typeface="Times New Roman"/>
                      </a:endParaRPr>
                    </a:p>
                  </a:txBody>
                  <a:tcPr marL="68580" marR="68580" marT="0" marB="0">
                    <a:solidFill>
                      <a:schemeClr val="tx2">
                        <a:lumMod val="20000"/>
                        <a:lumOff val="80000"/>
                      </a:schemeClr>
                    </a:solidFill>
                  </a:tcPr>
                </a:tc>
                <a:tc>
                  <a:txBody>
                    <a:bodyPr/>
                    <a:lstStyle/>
                    <a:p>
                      <a:pPr marL="0" marR="0" algn="ctr">
                        <a:lnSpc>
                          <a:spcPct val="115000"/>
                        </a:lnSpc>
                        <a:spcBef>
                          <a:spcPts val="0"/>
                        </a:spcBef>
                        <a:spcAft>
                          <a:spcPts val="0"/>
                        </a:spcAft>
                      </a:pPr>
                      <a:r>
                        <a:rPr lang="en-US" sz="1800" dirty="0">
                          <a:effectLst/>
                        </a:rPr>
                        <a:t>M</a:t>
                      </a:r>
                      <a:endParaRPr lang="en-US" sz="1800" dirty="0">
                        <a:effectLst/>
                        <a:latin typeface="Calibri"/>
                        <a:ea typeface="Calibri"/>
                        <a:cs typeface="Times New Roman"/>
                      </a:endParaRPr>
                    </a:p>
                  </a:txBody>
                  <a:tcPr marL="68580" marR="68580" marT="0" marB="0">
                    <a:solidFill>
                      <a:schemeClr val="tx2">
                        <a:lumMod val="20000"/>
                        <a:lumOff val="80000"/>
                      </a:schemeClr>
                    </a:solidFill>
                  </a:tcPr>
                </a:tc>
                <a:tc>
                  <a:txBody>
                    <a:bodyPr/>
                    <a:lstStyle/>
                    <a:p>
                      <a:pPr marL="0" marR="0" algn="ctr">
                        <a:lnSpc>
                          <a:spcPct val="115000"/>
                        </a:lnSpc>
                        <a:spcBef>
                          <a:spcPts val="0"/>
                        </a:spcBef>
                        <a:spcAft>
                          <a:spcPts val="0"/>
                        </a:spcAft>
                      </a:pPr>
                      <a:r>
                        <a:rPr lang="en-US" sz="1800" dirty="0">
                          <a:effectLst/>
                        </a:rPr>
                        <a:t>M</a:t>
                      </a:r>
                      <a:endParaRPr lang="en-US" sz="1800" dirty="0">
                        <a:effectLst/>
                        <a:latin typeface="Calibri"/>
                        <a:ea typeface="Calibri"/>
                        <a:cs typeface="Times New Roman"/>
                      </a:endParaRPr>
                    </a:p>
                  </a:txBody>
                  <a:tcPr marL="68580" marR="68580" marT="0" marB="0">
                    <a:solidFill>
                      <a:schemeClr val="tx2">
                        <a:lumMod val="20000"/>
                        <a:lumOff val="80000"/>
                      </a:schemeClr>
                    </a:solidFill>
                  </a:tcPr>
                </a:tc>
              </a:tr>
            </a:tbl>
          </a:graphicData>
        </a:graphic>
      </p:graphicFrame>
    </p:spTree>
    <p:extLst>
      <p:ext uri="{BB962C8B-B14F-4D97-AF65-F5344CB8AC3E}">
        <p14:creationId xmlns:p14="http://schemas.microsoft.com/office/powerpoint/2010/main" val="1911253657"/>
      </p:ext>
    </p:extLst>
  </p:cSld>
  <p:clrMapOvr>
    <a:masterClrMapping/>
  </p:clrMapOvr>
  <p:transition spd="slow">
    <p:push dir="u"/>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The tabular value of F at 5 % level of significance with degree of freedom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𝜈</m:t>
                        </m:r>
                      </m:e>
                      <m:sub>
                        <m:r>
                          <a:rPr lang="en-US" sz="2200" i="1">
                            <a:latin typeface="Cambria Math"/>
                          </a:rPr>
                          <m:t>1</m:t>
                        </m:r>
                      </m:sub>
                    </m:sSub>
                  </m:oMath>
                </a14:m>
                <a:r>
                  <a:rPr lang="en-US" sz="2200" dirty="0"/>
                  <a:t>=2 &amp;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𝜈</m:t>
                        </m:r>
                      </m:e>
                      <m:sub>
                        <m:r>
                          <a:rPr lang="en-US" sz="2200" i="1">
                            <a:latin typeface="Cambria Math"/>
                            <a:ea typeface="Cambria Math"/>
                          </a:rPr>
                          <m:t>2</m:t>
                        </m:r>
                      </m:sub>
                    </m:sSub>
                    <m:r>
                      <a:rPr lang="en-US" sz="2200" i="1">
                        <a:latin typeface="Cambria Math"/>
                      </a:rPr>
                      <m:t>=12 </m:t>
                    </m:r>
                    <m:r>
                      <a:rPr lang="en-US" sz="2200" i="1">
                        <a:latin typeface="Cambria Math"/>
                      </a:rPr>
                      <m:t>𝑖𝑠</m:t>
                    </m:r>
                    <m:r>
                      <a:rPr lang="en-US" sz="2200" i="1">
                        <a:latin typeface="Cambria Math"/>
                      </a:rPr>
                      <m:t> 3.89</m:t>
                    </m:r>
                  </m:oMath>
                </a14:m>
                <a:r>
                  <a:rPr lang="en-US" sz="2200" dirty="0"/>
                  <a:t>(given)</a:t>
                </a:r>
              </a:p>
              <a:p>
                <a:pPr marL="0" indent="0">
                  <a:buNone/>
                </a:pPr>
                <a:r>
                  <a:rPr lang="en-US" sz="2200" b="1" dirty="0"/>
                  <a:t>Conclusion: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𝐹</m:t>
                        </m:r>
                      </m:e>
                      <m:sub>
                        <m:r>
                          <a:rPr lang="en-US" sz="2200" i="1">
                            <a:latin typeface="Cambria Math"/>
                            <a:ea typeface="Cambria Math"/>
                          </a:rPr>
                          <m:t>𝑐𝑎𝑙</m:t>
                        </m:r>
                      </m:sub>
                    </m:sSub>
                    <m:r>
                      <a:rPr lang="en-US" sz="2200" i="1">
                        <a:latin typeface="Cambria Math"/>
                      </a:rPr>
                      <m:t>&gt;</m:t>
                    </m:r>
                    <m:sSub>
                      <m:sSubPr>
                        <m:ctrlPr>
                          <a:rPr lang="en-US" sz="2200" i="1">
                            <a:latin typeface="Cambria Math" panose="02040503050406030204" pitchFamily="18" charset="0"/>
                          </a:rPr>
                        </m:ctrlPr>
                      </m:sSubPr>
                      <m:e>
                        <m:r>
                          <a:rPr lang="en-US" sz="2200" i="1">
                            <a:latin typeface="Cambria Math"/>
                          </a:rPr>
                          <m:t>𝐹</m:t>
                        </m:r>
                      </m:e>
                      <m:sub>
                        <m:r>
                          <a:rPr lang="en-US" sz="2200" i="1">
                            <a:latin typeface="Cambria Math"/>
                          </a:rPr>
                          <m:t>𝑡</m:t>
                        </m:r>
                        <m:r>
                          <a:rPr lang="en-US" sz="2200" i="1">
                            <a:latin typeface="Cambria Math"/>
                            <a:ea typeface="Cambria Math"/>
                          </a:rPr>
                          <m:t>𝑎𝑏</m:t>
                        </m:r>
                      </m:sub>
                    </m:sSub>
                    <m:r>
                      <a:rPr lang="en-US" sz="2200" i="1">
                        <a:latin typeface="Cambria Math"/>
                        <a:ea typeface="Cambria Math"/>
                      </a:rPr>
                      <m:t>, </m:t>
                    </m:r>
                  </m:oMath>
                </a14:m>
                <a:r>
                  <a:rPr lang="en-US" sz="2200" dirty="0"/>
                  <a:t> so the null hypothesis is rejected and the difference is significant and we conclude that there is significant difference in the mean  speed of the machines.</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E274D6D-DD36-41AD-BB33-E70C9B66DA92}"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5" dirty="0">
                <a:latin typeface="Cambria" panose="02040503050406030204" pitchFamily="18" charset="0"/>
                <a:ea typeface="Cambria" panose="02040503050406030204" pitchFamily="18" charset="0"/>
              </a:rPr>
              <a:t>Analysis of</a:t>
            </a:r>
            <a:r>
              <a:rPr lang="en-US" sz="3000" b="1" spc="-80" dirty="0">
                <a:latin typeface="Cambria" panose="02040503050406030204" pitchFamily="18" charset="0"/>
                <a:ea typeface="Cambria" panose="02040503050406030204" pitchFamily="18" charset="0"/>
              </a:rPr>
              <a:t> </a:t>
            </a:r>
            <a:r>
              <a:rPr lang="en-US" sz="3000" b="1" spc="-45" dirty="0">
                <a:latin typeface="Cambria" panose="02040503050406030204" pitchFamily="18" charset="0"/>
                <a:ea typeface="Cambria" panose="02040503050406030204" pitchFamily="18" charset="0"/>
              </a:rPr>
              <a:t>Variance  </a:t>
            </a:r>
            <a:r>
              <a:rPr lang="en-US" sz="3000" b="1" spc="-55" dirty="0">
                <a:latin typeface="Cambria" panose="02040503050406030204" pitchFamily="18" charset="0"/>
                <a:ea typeface="Cambria" panose="02040503050406030204" pitchFamily="18" charset="0"/>
              </a:rPr>
              <a:t>(ANOVA)(</a:t>
            </a:r>
            <a:r>
              <a:rPr lang="en-US" sz="3000" b="1" dirty="0" smtClean="0"/>
              <a:t>CO4)</a:t>
            </a:r>
            <a:endParaRPr lang="en-US" sz="3000" b="1" dirty="0"/>
          </a:p>
        </p:txBody>
      </p:sp>
    </p:spTree>
    <p:extLst>
      <p:ext uri="{BB962C8B-B14F-4D97-AF65-F5344CB8AC3E}">
        <p14:creationId xmlns:p14="http://schemas.microsoft.com/office/powerpoint/2010/main" val="34320223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lvl="0" indent="0">
                  <a:buNone/>
                </a:pPr>
                <a:r>
                  <a:rPr lang="en-US" sz="2200" dirty="0" smtClean="0"/>
                  <a:t>Q1.Three </a:t>
                </a:r>
                <a:r>
                  <a:rPr lang="en-US" sz="2200" dirty="0"/>
                  <a:t>varieties A, B and C of wheat are sown in four </a:t>
                </a:r>
                <a:r>
                  <a:rPr lang="en-US" sz="2200" dirty="0" err="1"/>
                  <a:t>plotes</a:t>
                </a:r>
                <a:r>
                  <a:rPr lang="en-US" sz="2200" dirty="0"/>
                  <a:t> each and the following yields per acre were obtained: </a:t>
                </a:r>
                <a:endParaRPr lang="en-US" sz="2200" dirty="0" smtClean="0"/>
              </a:p>
              <a:p>
                <a:pPr marL="0" lvl="0" indent="0">
                  <a:buNone/>
                </a:pPr>
                <a:endParaRPr lang="en-US" sz="2200" dirty="0" smtClean="0"/>
              </a:p>
              <a:p>
                <a:pPr marL="0" lvl="0" indent="0">
                  <a:buNone/>
                </a:pPr>
                <a:endParaRPr lang="en-US" sz="2200" dirty="0"/>
              </a:p>
              <a:p>
                <a:pPr marL="0" lvl="0" indent="0">
                  <a:buNone/>
                </a:pPr>
                <a:endParaRPr lang="en-US" sz="2200" dirty="0" smtClean="0"/>
              </a:p>
              <a:p>
                <a:pPr marL="0" lvl="0" indent="0">
                  <a:buNone/>
                </a:pPr>
                <a:endParaRPr lang="en-US" sz="2200" dirty="0"/>
              </a:p>
              <a:p>
                <a:pPr marL="0" lvl="0" indent="0">
                  <a:buNone/>
                </a:pPr>
                <a:endParaRPr lang="en-US" sz="2200" dirty="0" smtClean="0"/>
              </a:p>
              <a:p>
                <a:pPr marL="0" lvl="0" indent="0" algn="r">
                  <a:buNone/>
                </a:pPr>
                <a:r>
                  <a:rPr lang="en-US" sz="2200" dirty="0" smtClean="0"/>
                  <a:t>Set </a:t>
                </a:r>
                <a:r>
                  <a:rPr lang="en-US" sz="2200" dirty="0"/>
                  <a:t>up a table of analysis of variance and find out where there is a significant difference between mean yields of these varieties. (Given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𝐹</m:t>
                        </m:r>
                      </m:e>
                      <m:sub>
                        <m:r>
                          <a:rPr lang="en-US" sz="2200" i="1">
                            <a:latin typeface="Cambria Math"/>
                          </a:rPr>
                          <m:t>.05</m:t>
                        </m:r>
                      </m:sub>
                    </m:sSub>
                    <m:r>
                      <a:rPr lang="en-US" sz="2200" i="1">
                        <a:latin typeface="Cambria Math"/>
                      </a:rPr>
                      <m:t>=4.26, 3.38</m:t>
                    </m:r>
                  </m:oMath>
                </a14:m>
                <a:r>
                  <a:rPr lang="en-US" sz="2200" dirty="0"/>
                  <a:t> and 3.88 </a:t>
                </a:r>
                <a:r>
                  <a:rPr lang="en-US" sz="2200" dirty="0" err="1"/>
                  <a:t>d.f.</a:t>
                </a:r>
                <a:r>
                  <a:rPr lang="en-US" sz="2200" dirty="0"/>
                  <a:t> (9, 2) , (3, 9) and (2, 12) respectively).      </a:t>
                </a:r>
                <a:r>
                  <a:rPr lang="en-US" sz="2200" dirty="0" smtClean="0"/>
                  <a:t>                          </a:t>
                </a:r>
                <a:r>
                  <a:rPr lang="en-US" sz="2200" dirty="0"/>
                  <a:t>									</a:t>
                </a:r>
                <a:r>
                  <a:rPr lang="en-US" sz="2200" b="1" dirty="0"/>
                  <a:t>Ans. F=4 ; Significant</a:t>
                </a:r>
                <a:r>
                  <a:rPr lang="en-US" sz="2200" dirty="0"/>
                  <a:t> </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25481" b="-1132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780CF68-2927-4EAE-BD50-64D8DD57960F}"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Daily Quiz(CO4)</a:t>
            </a:r>
            <a:endParaRPr kumimoji="0" lang="en-US" sz="3000" b="1" i="0" u="none" strike="noStrike" kern="1200" cap="none" spc="0" normalizeH="0" baseline="0" noProof="0" dirty="0">
              <a:ln>
                <a:noFill/>
              </a:ln>
              <a:solidFill>
                <a:schemeClr val="dk1"/>
              </a:solidFill>
              <a:effectLst/>
              <a:uLnTx/>
              <a:uFillTx/>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1676400"/>
            <a:ext cx="7437437" cy="254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40482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200" dirty="0" smtClean="0"/>
              <a:t>Self Made Video Link:</a:t>
            </a:r>
          </a:p>
          <a:p>
            <a:r>
              <a:rPr lang="en-US" sz="2200" dirty="0"/>
              <a:t>Chi square Test	             					</a:t>
            </a:r>
            <a:r>
              <a:rPr lang="en-US" sz="2200" u="sng" dirty="0">
                <a:hlinkClick r:id="rId2"/>
              </a:rPr>
              <a:t>https://youtu.be/UpNpWWCOtR8</a:t>
            </a:r>
            <a:endParaRPr lang="en-US" sz="2200" dirty="0"/>
          </a:p>
          <a:p>
            <a:r>
              <a:rPr lang="en-US" sz="2200" dirty="0"/>
              <a:t>Chi square test examples							</a:t>
            </a:r>
            <a:r>
              <a:rPr lang="en-US" sz="2200" u="sng" dirty="0">
                <a:hlinkClick r:id="rId3"/>
              </a:rPr>
              <a:t>https://youtu.be/H_Q-zrtnz74</a:t>
            </a:r>
            <a:endParaRPr lang="en-US" sz="2200" dirty="0"/>
          </a:p>
          <a:p>
            <a:r>
              <a:rPr lang="en-US" sz="2200" dirty="0"/>
              <a:t>Chi square test for two independent attributes				</a:t>
            </a:r>
            <a:r>
              <a:rPr lang="en-US" sz="2200" u="sng" dirty="0">
                <a:hlinkClick r:id="rId4"/>
              </a:rPr>
              <a:t>https://youtu.be/-6gIzosKEJQ</a:t>
            </a:r>
            <a:endParaRPr lang="en-US" sz="2200" dirty="0"/>
          </a:p>
          <a:p>
            <a:r>
              <a:rPr lang="en-US" sz="2200" dirty="0"/>
              <a:t>Examples of Chi square test for two independent attributes 		</a:t>
            </a:r>
            <a:r>
              <a:rPr lang="en-US" sz="2200" u="sng" dirty="0">
                <a:hlinkClick r:id="rId5"/>
              </a:rPr>
              <a:t>https://youtu.be/3PZrLLhagt8</a:t>
            </a:r>
            <a:endParaRPr lang="en-US" sz="2200" dirty="0"/>
          </a:p>
          <a:p>
            <a:r>
              <a:rPr lang="en-US" sz="2200" dirty="0"/>
              <a:t>Analysis of variance(ANOVA)							</a:t>
            </a:r>
            <a:r>
              <a:rPr lang="en-US" sz="2200" u="sng" dirty="0">
                <a:hlinkClick r:id="rId6"/>
              </a:rPr>
              <a:t>https://</a:t>
            </a:r>
            <a:r>
              <a:rPr lang="en-US" sz="2200" u="sng" dirty="0" smtClean="0">
                <a:hlinkClick r:id="rId6"/>
              </a:rPr>
              <a:t>youtu.be/LKmy620PTO0</a:t>
            </a:r>
            <a:endParaRPr lang="en-US" sz="2200" dirty="0"/>
          </a:p>
        </p:txBody>
      </p:sp>
      <p:sp>
        <p:nvSpPr>
          <p:cNvPr id="4" name="Date Placeholder 3"/>
          <p:cNvSpPr>
            <a:spLocks noGrp="1"/>
          </p:cNvSpPr>
          <p:nvPr>
            <p:ph type="dt" sz="half" idx="10"/>
          </p:nvPr>
        </p:nvSpPr>
        <p:spPr/>
        <p:txBody>
          <a:bodyPr/>
          <a:lstStyle/>
          <a:p>
            <a:fld id="{BD0C8021-0BD1-47FB-A823-DE9C099B50A6}"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Faculty Video</a:t>
            </a:r>
            <a:r>
              <a:rPr kumimoji="0" lang="en-US" sz="2400" b="0" i="0" u="none" strike="noStrike" kern="1200" cap="none" spc="0" normalizeH="0" noProof="0" dirty="0" smtClean="0">
                <a:ln>
                  <a:noFill/>
                </a:ln>
                <a:solidFill>
                  <a:schemeClr val="dk1"/>
                </a:solidFill>
                <a:effectLst/>
                <a:uLnTx/>
                <a:uFillTx/>
                <a:latin typeface="+mn-lt"/>
                <a:ea typeface="+mn-ea"/>
                <a:cs typeface="+mn-cs"/>
              </a:rPr>
              <a:t> Links, </a:t>
            </a:r>
            <a:r>
              <a:rPr kumimoji="0" lang="en-US" sz="2400" b="0" i="0" u="none" strike="noStrike" kern="1200" cap="none" spc="0" normalizeH="0" noProof="0" dirty="0" err="1" smtClean="0">
                <a:ln>
                  <a:noFill/>
                </a:ln>
                <a:solidFill>
                  <a:schemeClr val="dk1"/>
                </a:solidFill>
                <a:effectLst/>
                <a:uLnTx/>
                <a:uFillTx/>
                <a:latin typeface="+mn-lt"/>
                <a:ea typeface="+mn-ea"/>
                <a:cs typeface="+mn-cs"/>
              </a:rPr>
              <a:t>Youtube</a:t>
            </a:r>
            <a:r>
              <a:rPr kumimoji="0" lang="en-US" sz="2400" b="0" i="0" u="none" strike="noStrike" kern="1200" cap="none" spc="0" normalizeH="0" noProof="0" dirty="0" smtClean="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1259915154"/>
      </p:ext>
    </p:extLst>
  </p:cSld>
  <p:clrMapOvr>
    <a:masterClrMapping/>
  </p:clrMapOvr>
  <p:transition spd="slow">
    <p:push dir="u"/>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47800"/>
            <a:ext cx="8534400" cy="4572000"/>
          </a:xfrm>
        </p:spPr>
        <p:txBody>
          <a:bodyPr>
            <a:noAutofit/>
          </a:bodyPr>
          <a:lstStyle/>
          <a:p>
            <a:pPr marL="0" indent="0">
              <a:buNone/>
            </a:pPr>
            <a:r>
              <a:rPr lang="en-US" sz="2200" dirty="0" smtClean="0"/>
              <a:t>Self Made Video Link:</a:t>
            </a:r>
          </a:p>
          <a:p>
            <a:r>
              <a:rPr lang="en-US" sz="2200" dirty="0"/>
              <a:t>Chi square Test	             					</a:t>
            </a:r>
            <a:r>
              <a:rPr lang="en-US" sz="2200" u="sng" dirty="0">
                <a:hlinkClick r:id="rId2"/>
              </a:rPr>
              <a:t>https://youtu.be/UpNpWWCOtR8</a:t>
            </a:r>
            <a:endParaRPr lang="en-US" sz="2200" dirty="0"/>
          </a:p>
          <a:p>
            <a:r>
              <a:rPr lang="en-US" sz="2200" dirty="0"/>
              <a:t>Chi square test examples							</a:t>
            </a:r>
            <a:r>
              <a:rPr lang="en-US" sz="2200" u="sng" dirty="0">
                <a:hlinkClick r:id="rId3"/>
              </a:rPr>
              <a:t>https://youtu.be/H_Q-zrtnz74</a:t>
            </a:r>
            <a:endParaRPr lang="en-US" sz="2200" dirty="0"/>
          </a:p>
          <a:p>
            <a:r>
              <a:rPr lang="en-US" sz="2200" dirty="0"/>
              <a:t>Chi square test for two independent attributes				</a:t>
            </a:r>
            <a:r>
              <a:rPr lang="en-US" sz="2200" u="sng" dirty="0">
                <a:hlinkClick r:id="rId4"/>
              </a:rPr>
              <a:t>https://youtu.be/-6gIzosKEJQ</a:t>
            </a:r>
            <a:endParaRPr lang="en-US" sz="2200" dirty="0"/>
          </a:p>
          <a:p>
            <a:r>
              <a:rPr lang="en-US" sz="2200" dirty="0"/>
              <a:t>Examples of Chi square test for two independent attributes 		</a:t>
            </a:r>
            <a:r>
              <a:rPr lang="en-US" sz="2200" u="sng" dirty="0">
                <a:hlinkClick r:id="rId5"/>
              </a:rPr>
              <a:t>https://</a:t>
            </a:r>
            <a:r>
              <a:rPr lang="en-US" sz="2200" u="sng" dirty="0" smtClean="0">
                <a:hlinkClick r:id="rId5"/>
              </a:rPr>
              <a:t>youtu.be/3PZrLLhagt8</a:t>
            </a:r>
            <a:endParaRPr lang="en-US" sz="2200" dirty="0"/>
          </a:p>
        </p:txBody>
      </p:sp>
      <p:sp>
        <p:nvSpPr>
          <p:cNvPr id="4" name="Date Placeholder 3"/>
          <p:cNvSpPr>
            <a:spLocks noGrp="1"/>
          </p:cNvSpPr>
          <p:nvPr>
            <p:ph type="dt" sz="half" idx="10"/>
          </p:nvPr>
        </p:nvSpPr>
        <p:spPr/>
        <p:txBody>
          <a:bodyPr/>
          <a:lstStyle/>
          <a:p>
            <a:fld id="{CFAF7301-6595-4F76-A806-F00E3DA1604E}"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sp>
        <p:nvSpPr>
          <p:cNvPr id="7" name="Title 1"/>
          <p:cNvSpPr txBox="1">
            <a:spLocks/>
          </p:cNvSpPr>
          <p:nvPr/>
        </p:nvSpPr>
        <p:spPr>
          <a:xfrm>
            <a:off x="1371600" y="0"/>
            <a:ext cx="7772400"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Faculty Video</a:t>
            </a:r>
            <a:r>
              <a:rPr kumimoji="0" lang="en-US" sz="3000" b="1" i="0" u="none" strike="noStrike" kern="1200" cap="none" spc="0" normalizeH="0" noProof="0" dirty="0" smtClean="0">
                <a:ln>
                  <a:noFill/>
                </a:ln>
                <a:solidFill>
                  <a:schemeClr val="dk1"/>
                </a:solidFill>
                <a:effectLst/>
                <a:uLnTx/>
                <a:uFillTx/>
                <a:latin typeface="+mn-lt"/>
                <a:ea typeface="+mn-ea"/>
                <a:cs typeface="+mn-cs"/>
              </a:rPr>
              <a:t> Links, </a:t>
            </a:r>
            <a:r>
              <a:rPr kumimoji="0" lang="en-US" sz="3000" b="1" i="0" u="none" strike="noStrike" kern="1200" cap="none" spc="0" normalizeH="0" noProof="0" dirty="0" err="1" smtClean="0">
                <a:ln>
                  <a:noFill/>
                </a:ln>
                <a:solidFill>
                  <a:schemeClr val="dk1"/>
                </a:solidFill>
                <a:effectLst/>
                <a:uLnTx/>
                <a:uFillTx/>
                <a:latin typeface="+mn-lt"/>
                <a:ea typeface="+mn-ea"/>
                <a:cs typeface="+mn-cs"/>
              </a:rPr>
              <a:t>Youtube</a:t>
            </a:r>
            <a:r>
              <a:rPr kumimoji="0" lang="en-US" sz="3000" b="1" i="0" u="none" strike="noStrike" kern="1200" cap="none" spc="0" normalizeH="0" noProof="0" dirty="0" smtClean="0">
                <a:ln>
                  <a:noFill/>
                </a:ln>
                <a:solidFill>
                  <a:schemeClr val="dk1"/>
                </a:solidFill>
                <a:effectLst/>
                <a:uLnTx/>
                <a:uFillTx/>
                <a:latin typeface="+mn-lt"/>
                <a:ea typeface="+mn-ea"/>
                <a:cs typeface="+mn-cs"/>
              </a:rPr>
              <a:t> &amp; NPTEL Video Links and Online Courses Details(CO4)  </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877348867"/>
      </p:ext>
    </p:extLst>
  </p:cSld>
  <p:clrMapOvr>
    <a:masterClrMapping/>
  </p:clrMapOvr>
  <p:transition spd="slow">
    <p:push dir="u"/>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600200"/>
            <a:ext cx="8534400" cy="4876800"/>
          </a:xfrm>
        </p:spPr>
        <p:txBody>
          <a:bodyPr>
            <a:noAutofit/>
          </a:bodyPr>
          <a:lstStyle/>
          <a:p>
            <a:r>
              <a:rPr lang="en-US" sz="2200" dirty="0" smtClean="0"/>
              <a:t>Examples </a:t>
            </a:r>
            <a:r>
              <a:rPr lang="en-US" sz="2200" dirty="0"/>
              <a:t>of Chi square test for two independent attributes 		</a:t>
            </a:r>
            <a:r>
              <a:rPr lang="en-US" sz="2200" u="sng" dirty="0">
                <a:hlinkClick r:id="rId2"/>
              </a:rPr>
              <a:t>https://youtu.be/3PZrLLhagt8</a:t>
            </a:r>
            <a:endParaRPr lang="en-US" sz="2200" dirty="0"/>
          </a:p>
          <a:p>
            <a:r>
              <a:rPr lang="en-US" sz="2200" dirty="0"/>
              <a:t>Analysis of variance(ANOVA)						</a:t>
            </a:r>
            <a:r>
              <a:rPr lang="en-US" sz="2200" u="sng" dirty="0" smtClean="0">
                <a:hlinkClick r:id="rId3"/>
              </a:rPr>
              <a:t>https</a:t>
            </a:r>
            <a:r>
              <a:rPr lang="en-US" sz="2200" u="sng" dirty="0">
                <a:hlinkClick r:id="rId3"/>
              </a:rPr>
              <a:t>://</a:t>
            </a:r>
            <a:r>
              <a:rPr lang="en-US" sz="2200" u="sng" dirty="0" smtClean="0">
                <a:hlinkClick r:id="rId3"/>
              </a:rPr>
              <a:t>youtu.be/LKmy620PTO0</a:t>
            </a:r>
            <a:endParaRPr lang="en-US" sz="2200" u="sng" dirty="0" smtClean="0"/>
          </a:p>
          <a:p>
            <a:pPr marL="0" indent="0" algn="just">
              <a:buNone/>
            </a:pPr>
            <a:r>
              <a:rPr lang="en-US" sz="2200" dirty="0" smtClean="0"/>
              <a:t>Suggested video link</a:t>
            </a:r>
          </a:p>
          <a:p>
            <a:r>
              <a:rPr lang="en-US" sz="2200" dirty="0"/>
              <a:t>Testing of </a:t>
            </a:r>
            <a:r>
              <a:rPr lang="en-US" sz="2200" dirty="0" smtClean="0"/>
              <a:t>hypothesis</a:t>
            </a:r>
          </a:p>
          <a:p>
            <a:r>
              <a:rPr lang="en-US" sz="2200" dirty="0">
                <a:hlinkClick r:id="rId4"/>
              </a:rPr>
              <a:t>https://nptel.ac.in/content/storage2/courses/103106120/LectureNotes/Lec3_1.pdf</a:t>
            </a:r>
            <a:endParaRPr lang="en-US" sz="2200" dirty="0"/>
          </a:p>
        </p:txBody>
      </p:sp>
      <p:sp>
        <p:nvSpPr>
          <p:cNvPr id="4" name="Date Placeholder 3"/>
          <p:cNvSpPr>
            <a:spLocks noGrp="1"/>
          </p:cNvSpPr>
          <p:nvPr>
            <p:ph type="dt" sz="half" idx="10"/>
          </p:nvPr>
        </p:nvSpPr>
        <p:spPr/>
        <p:txBody>
          <a:bodyPr/>
          <a:lstStyle/>
          <a:p>
            <a:fld id="{CFAF7301-6595-4F76-A806-F00E3DA1604E}"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
        <p:nvSpPr>
          <p:cNvPr id="7" name="Title 1"/>
          <p:cNvSpPr txBox="1">
            <a:spLocks/>
          </p:cNvSpPr>
          <p:nvPr/>
        </p:nvSpPr>
        <p:spPr>
          <a:xfrm>
            <a:off x="1371600" y="0"/>
            <a:ext cx="7772400" cy="1219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Faculty Video</a:t>
            </a:r>
            <a:r>
              <a:rPr kumimoji="0" lang="en-US" sz="3000" b="1" i="0" u="none" strike="noStrike" kern="1200" cap="none" spc="0" normalizeH="0" noProof="0" dirty="0" smtClean="0">
                <a:ln>
                  <a:noFill/>
                </a:ln>
                <a:solidFill>
                  <a:schemeClr val="dk1"/>
                </a:solidFill>
                <a:effectLst/>
                <a:uLnTx/>
                <a:uFillTx/>
                <a:latin typeface="+mn-lt"/>
                <a:ea typeface="+mn-ea"/>
                <a:cs typeface="+mn-cs"/>
              </a:rPr>
              <a:t> Links, </a:t>
            </a:r>
            <a:r>
              <a:rPr kumimoji="0" lang="en-US" sz="3000" b="1" i="0" u="none" strike="noStrike" kern="1200" cap="none" spc="0" normalizeH="0" noProof="0" dirty="0" err="1" smtClean="0">
                <a:ln>
                  <a:noFill/>
                </a:ln>
                <a:solidFill>
                  <a:schemeClr val="dk1"/>
                </a:solidFill>
                <a:effectLst/>
                <a:uLnTx/>
                <a:uFillTx/>
                <a:latin typeface="+mn-lt"/>
                <a:ea typeface="+mn-ea"/>
                <a:cs typeface="+mn-cs"/>
              </a:rPr>
              <a:t>Youtube</a:t>
            </a:r>
            <a:r>
              <a:rPr kumimoji="0" lang="en-US" sz="3000" b="1" i="0" u="none" strike="noStrike" kern="1200" cap="none" spc="0" normalizeH="0" noProof="0" dirty="0" smtClean="0">
                <a:ln>
                  <a:noFill/>
                </a:ln>
                <a:solidFill>
                  <a:schemeClr val="dk1"/>
                </a:solidFill>
                <a:effectLst/>
                <a:uLnTx/>
                <a:uFillTx/>
                <a:latin typeface="+mn-lt"/>
                <a:ea typeface="+mn-ea"/>
                <a:cs typeface="+mn-cs"/>
              </a:rPr>
              <a:t> &amp; NPTEL Video Links and Online Courses Details(CO4)  </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2144907047"/>
      </p:ext>
    </p:extLst>
  </p:cSld>
  <p:clrMapOvr>
    <a:masterClrMapping/>
  </p:clrMapOvr>
  <p:transition spd="slow">
    <p:push dir="u"/>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lvl="0" indent="0">
                  <a:buNone/>
                </a:pPr>
                <a:r>
                  <a:rPr lang="en-US" sz="2200" dirty="0" smtClean="0"/>
                  <a:t>1.The </a:t>
                </a:r>
                <a:r>
                  <a:rPr lang="en-US" sz="2200" dirty="0"/>
                  <a:t>following table gives the yields of four varieties of wheat grown in two plots</a:t>
                </a:r>
                <a:r>
                  <a:rPr lang="en-US" sz="2200" dirty="0" smtClean="0"/>
                  <a:t>:</a:t>
                </a:r>
              </a:p>
              <a:p>
                <a:pPr marL="0" lvl="0" indent="0">
                  <a:buNone/>
                </a:pPr>
                <a:endParaRPr lang="en-US" sz="2200" dirty="0"/>
              </a:p>
              <a:p>
                <a:pPr marL="0" lvl="0" indent="0">
                  <a:buNone/>
                </a:pPr>
                <a:endParaRPr lang="en-US" sz="2200" dirty="0" smtClean="0"/>
              </a:p>
              <a:p>
                <a:pPr marL="0" lvl="0" indent="0">
                  <a:buNone/>
                </a:pPr>
                <a:endParaRPr lang="en-US" sz="2200" dirty="0"/>
              </a:p>
              <a:p>
                <a:pPr marL="0" indent="0">
                  <a:buNone/>
                </a:pPr>
                <a:r>
                  <a:rPr lang="en-US" sz="2200" dirty="0" smtClean="0"/>
                  <a:t>Is </a:t>
                </a:r>
                <a:r>
                  <a:rPr lang="en-US" sz="2200" dirty="0"/>
                  <a:t>there any significant  difference in the production of these varieties</a:t>
                </a:r>
                <a:r>
                  <a:rPr lang="en-US" sz="2200" dirty="0" smtClean="0"/>
                  <a:t>?(</a:t>
                </a:r>
                <a:r>
                  <a:rPr lang="en-US" sz="2200" dirty="0"/>
                  <a:t>F value for (8,3)</a:t>
                </a:r>
                <a:r>
                  <a:rPr lang="en-US" sz="2200" dirty="0" err="1"/>
                  <a:t>d.f</a:t>
                </a:r>
                <a:r>
                  <a:rPr lang="en-US" sz="2200" dirty="0"/>
                  <a:t> = 4.07 and for (2,6)</a:t>
                </a:r>
                <a:r>
                  <a:rPr lang="en-US" sz="2200" dirty="0" err="1"/>
                  <a:t>d.f</a:t>
                </a:r>
                <a:r>
                  <a:rPr lang="en-US" sz="2200" dirty="0"/>
                  <a:t> = 5.14) 	   </a:t>
                </a:r>
                <a:endParaRPr lang="en-US" sz="2200" dirty="0" smtClean="0"/>
              </a:p>
              <a:p>
                <a:pPr marL="0" indent="0" algn="r">
                  <a:buNone/>
                </a:pPr>
                <a:r>
                  <a:rPr lang="en-US" sz="2200" dirty="0" smtClean="0"/>
                  <a:t>Ans</a:t>
                </a: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b="0" i="1">
                            <a:latin typeface="Cambria Math"/>
                          </a:rPr>
                          <m:t>𝐹</m:t>
                        </m:r>
                      </m:e>
                      <m:sub>
                        <m:r>
                          <a:rPr lang="en-US" sz="2200" b="0" i="1">
                            <a:latin typeface="Cambria Math"/>
                          </a:rPr>
                          <m:t>𝑐𝑎𝑙</m:t>
                        </m:r>
                      </m:sub>
                    </m:sSub>
                    <m:r>
                      <a:rPr lang="en-US" sz="2200" b="0" i="1">
                        <a:latin typeface="Cambria Math"/>
                      </a:rPr>
                      <m:t>=0.385</m:t>
                    </m:r>
                  </m:oMath>
                </a14:m>
                <a:r>
                  <a:rPr lang="en-US" sz="2200" dirty="0"/>
                  <a:t>; Significant</a:t>
                </a:r>
              </a:p>
              <a:p>
                <a:pPr marL="0" lvl="0" indent="0">
                  <a:buNone/>
                </a:pPr>
                <a:r>
                  <a:rPr lang="en-US" sz="2200" dirty="0" smtClean="0"/>
                  <a:t>2.</a:t>
                </a:r>
                <a:r>
                  <a:rPr lang="en-US" sz="2200" dirty="0"/>
                  <a:t> The following figures relate to </a:t>
                </a:r>
                <a:r>
                  <a:rPr lang="en-US" sz="2200" dirty="0" err="1"/>
                  <a:t>producting</a:t>
                </a:r>
                <a:r>
                  <a:rPr lang="en-US" sz="2200" dirty="0"/>
                  <a:t> in kg. of three varieties A,B and C of wheat </a:t>
                </a:r>
                <a:r>
                  <a:rPr lang="en-US" sz="2200" dirty="0" smtClean="0"/>
                  <a:t>shown in </a:t>
                </a:r>
                <a:r>
                  <a:rPr lang="en-US" sz="2200" dirty="0"/>
                  <a:t>12 plots :</a:t>
                </a: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704" b="-53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2FA0FE1-2541-4BD7-8C30-BDC840E44E45}"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graphicFrame>
        <p:nvGraphicFramePr>
          <p:cNvPr id="15" name="Table 14"/>
          <p:cNvGraphicFramePr>
            <a:graphicFrameLocks noGrp="1"/>
          </p:cNvGraphicFramePr>
          <p:nvPr>
            <p:extLst>
              <p:ext uri="{D42A27DB-BD31-4B8C-83A1-F6EECF244321}">
                <p14:modId xmlns:p14="http://schemas.microsoft.com/office/powerpoint/2010/main" val="1375108431"/>
              </p:ext>
            </p:extLst>
          </p:nvPr>
        </p:nvGraphicFramePr>
        <p:xfrm>
          <a:off x="1219200" y="2057400"/>
          <a:ext cx="5383530" cy="1051560"/>
        </p:xfrm>
        <a:graphic>
          <a:graphicData uri="http://schemas.openxmlformats.org/drawingml/2006/table">
            <a:tbl>
              <a:tblPr firstRow="1" firstCol="1" bandRow="1">
                <a:tableStyleId>{5C22544A-7EE6-4342-B048-85BDC9FD1C3A}</a:tableStyleId>
              </a:tblPr>
              <a:tblGrid>
                <a:gridCol w="1170305"/>
                <a:gridCol w="1170305"/>
                <a:gridCol w="1170305"/>
                <a:gridCol w="1170305"/>
                <a:gridCol w="702310"/>
              </a:tblGrid>
              <a:tr h="0">
                <a:tc rowSpan="2">
                  <a:txBody>
                    <a:bodyPr/>
                    <a:lstStyle/>
                    <a:p>
                      <a:pPr marL="0" marR="0" algn="just">
                        <a:lnSpc>
                          <a:spcPct val="115000"/>
                        </a:lnSpc>
                        <a:spcBef>
                          <a:spcPts val="0"/>
                        </a:spcBef>
                        <a:spcAft>
                          <a:spcPts val="0"/>
                        </a:spcAft>
                        <a:tabLst>
                          <a:tab pos="5943600" algn="r"/>
                        </a:tabLst>
                      </a:pPr>
                      <a:r>
                        <a:rPr lang="en-US" sz="1200" dirty="0">
                          <a:effectLst/>
                        </a:rPr>
                        <a:t>Plots</a:t>
                      </a:r>
                      <a:endParaRPr lang="en-US" sz="1100" dirty="0">
                        <a:effectLst/>
                        <a:latin typeface="Calibri"/>
                        <a:ea typeface="Times New Roman"/>
                        <a:cs typeface="Times New Roman"/>
                      </a:endParaRPr>
                    </a:p>
                  </a:txBody>
                  <a:tcPr marL="68580" marR="68580" marT="0" marB="0"/>
                </a:tc>
                <a:tc gridSpan="4">
                  <a:txBody>
                    <a:bodyPr/>
                    <a:lstStyle/>
                    <a:p>
                      <a:pPr marL="0" marR="0" algn="just">
                        <a:lnSpc>
                          <a:spcPct val="115000"/>
                        </a:lnSpc>
                        <a:spcBef>
                          <a:spcPts val="0"/>
                        </a:spcBef>
                        <a:spcAft>
                          <a:spcPts val="0"/>
                        </a:spcAft>
                        <a:tabLst>
                          <a:tab pos="5943600" algn="r"/>
                        </a:tabLst>
                      </a:pPr>
                      <a:r>
                        <a:rPr lang="en-US" sz="1200" dirty="0">
                          <a:effectLst/>
                        </a:rPr>
                        <a:t>                                                      Varieties</a:t>
                      </a:r>
                      <a:endParaRPr lang="en-US" sz="1100" dirty="0">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r>
              <a:tr h="0">
                <a:tc vMerge="1">
                  <a:txBody>
                    <a:bodyPr/>
                    <a:lstStyle/>
                    <a:p>
                      <a:endParaRPr lang="en-US"/>
                    </a:p>
                  </a:txBody>
                  <a:tcPr/>
                </a:tc>
                <a:tc>
                  <a:txBody>
                    <a:bodyPr/>
                    <a:lstStyle/>
                    <a:p>
                      <a:pPr marL="0" marR="0" algn="just">
                        <a:lnSpc>
                          <a:spcPct val="115000"/>
                        </a:lnSpc>
                        <a:spcBef>
                          <a:spcPts val="0"/>
                        </a:spcBef>
                        <a:spcAft>
                          <a:spcPts val="0"/>
                        </a:spcAft>
                        <a:tabLst>
                          <a:tab pos="5943600" algn="r"/>
                        </a:tabLst>
                      </a:pPr>
                      <a:r>
                        <a:rPr lang="en-US" sz="1200">
                          <a:effectLst/>
                        </a:rPr>
                        <a:t>A</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B</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C</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D</a:t>
                      </a:r>
                      <a:endParaRPr lang="en-US" sz="1100">
                        <a:effectLst/>
                        <a:latin typeface="Calibri"/>
                        <a:ea typeface="Times New Roman"/>
                        <a:cs typeface="Times New Roman"/>
                      </a:endParaRPr>
                    </a:p>
                  </a:txBody>
                  <a:tcPr marL="68580" marR="68580" marT="0" marB="0"/>
                </a:tc>
              </a:tr>
              <a:tr h="0">
                <a:tc>
                  <a:txBody>
                    <a:bodyPr/>
                    <a:lstStyle/>
                    <a:p>
                      <a:pPr marL="0" marR="0" algn="just">
                        <a:lnSpc>
                          <a:spcPct val="115000"/>
                        </a:lnSpc>
                        <a:spcBef>
                          <a:spcPts val="0"/>
                        </a:spcBef>
                        <a:spcAft>
                          <a:spcPts val="0"/>
                        </a:spcAft>
                        <a:tabLst>
                          <a:tab pos="5943600" algn="r"/>
                        </a:tabLst>
                      </a:pPr>
                      <a:r>
                        <a:rPr lang="en-US" sz="1200">
                          <a:effectLst/>
                        </a:rPr>
                        <a:t>1</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200</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230</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250</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300</a:t>
                      </a:r>
                      <a:endParaRPr lang="en-US" sz="1100">
                        <a:effectLst/>
                        <a:latin typeface="Calibri"/>
                        <a:ea typeface="Times New Roman"/>
                        <a:cs typeface="Times New Roman"/>
                      </a:endParaRPr>
                    </a:p>
                  </a:txBody>
                  <a:tcPr marL="68580" marR="68580" marT="0" marB="0"/>
                </a:tc>
              </a:tr>
              <a:tr h="0">
                <a:tc>
                  <a:txBody>
                    <a:bodyPr/>
                    <a:lstStyle/>
                    <a:p>
                      <a:pPr marL="0" marR="0" algn="just">
                        <a:lnSpc>
                          <a:spcPct val="115000"/>
                        </a:lnSpc>
                        <a:spcBef>
                          <a:spcPts val="0"/>
                        </a:spcBef>
                        <a:spcAft>
                          <a:spcPts val="0"/>
                        </a:spcAft>
                        <a:tabLst>
                          <a:tab pos="5943600" algn="r"/>
                        </a:tabLst>
                      </a:pPr>
                      <a:r>
                        <a:rPr lang="en-US" sz="1200">
                          <a:effectLst/>
                        </a:rPr>
                        <a:t>2</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190</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270</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300</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270</a:t>
                      </a:r>
                      <a:endParaRPr lang="en-US" sz="1100">
                        <a:effectLst/>
                        <a:latin typeface="Calibri"/>
                        <a:ea typeface="Times New Roman"/>
                        <a:cs typeface="Times New Roman"/>
                      </a:endParaRPr>
                    </a:p>
                  </a:txBody>
                  <a:tcPr marL="68580" marR="68580" marT="0" marB="0"/>
                </a:tc>
              </a:tr>
              <a:tr h="0">
                <a:tc>
                  <a:txBody>
                    <a:bodyPr/>
                    <a:lstStyle/>
                    <a:p>
                      <a:pPr marL="0" marR="0" algn="just">
                        <a:lnSpc>
                          <a:spcPct val="115000"/>
                        </a:lnSpc>
                        <a:spcBef>
                          <a:spcPts val="0"/>
                        </a:spcBef>
                        <a:spcAft>
                          <a:spcPts val="0"/>
                        </a:spcAft>
                        <a:tabLst>
                          <a:tab pos="5943600" algn="r"/>
                        </a:tabLst>
                      </a:pPr>
                      <a:r>
                        <a:rPr lang="en-US" sz="1200">
                          <a:effectLst/>
                        </a:rPr>
                        <a:t>3</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240</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150</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a:effectLst/>
                        </a:rPr>
                        <a:t>145</a:t>
                      </a:r>
                      <a:endParaRPr lang="en-US" sz="11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tabLst>
                          <a:tab pos="5943600" algn="r"/>
                        </a:tabLst>
                      </a:pPr>
                      <a:r>
                        <a:rPr lang="en-US" sz="1200" dirty="0">
                          <a:effectLst/>
                        </a:rPr>
                        <a:t>180</a:t>
                      </a:r>
                      <a:endParaRPr lang="en-US" sz="1100" dirty="0">
                        <a:effectLst/>
                        <a:latin typeface="Calibri"/>
                        <a:ea typeface="Times New Roman"/>
                        <a:cs typeface="Times New Roman"/>
                      </a:endParaRPr>
                    </a:p>
                  </a:txBody>
                  <a:tcPr marL="68580" marR="68580" marT="0" marB="0"/>
                </a:tc>
              </a:tr>
            </a:tbl>
          </a:graphicData>
        </a:graphic>
      </p:graphicFrame>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Weekly</a:t>
            </a:r>
            <a:r>
              <a:rPr kumimoji="0" lang="en-US" sz="3000" b="1" i="0" u="none" strike="noStrike" kern="1200" cap="none" spc="0" normalizeH="0" noProof="0" dirty="0" smtClean="0">
                <a:ln>
                  <a:noFill/>
                </a:ln>
                <a:solidFill>
                  <a:schemeClr val="dk1"/>
                </a:solidFill>
                <a:effectLst/>
                <a:uLnTx/>
                <a:uFillTx/>
                <a:latin typeface="+mn-lt"/>
                <a:ea typeface="+mn-ea"/>
                <a:cs typeface="+mn-cs"/>
              </a:rPr>
              <a:t> Assignment</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transition spd="slow">
    <p:push dir="u"/>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A </a:t>
                </a:r>
                <a:r>
                  <a:rPr lang="en-US" sz="2200" dirty="0" smtClean="0"/>
                  <a:t>:-	</a:t>
                </a:r>
                <a:r>
                  <a:rPr lang="en-US" sz="2200" dirty="0"/>
                  <a:t>	14	16	18</a:t>
                </a:r>
              </a:p>
              <a:p>
                <a:pPr marL="0" indent="0">
                  <a:buNone/>
                </a:pPr>
                <a:r>
                  <a:rPr lang="en-US" sz="2200" dirty="0"/>
                  <a:t>B :- </a:t>
                </a:r>
                <a:r>
                  <a:rPr lang="en-US" sz="2200" dirty="0" smtClean="0"/>
                  <a:t>	14</a:t>
                </a:r>
                <a:r>
                  <a:rPr lang="en-US" sz="2200" dirty="0"/>
                  <a:t>	13	15	22</a:t>
                </a:r>
              </a:p>
              <a:p>
                <a:pPr marL="0" indent="0">
                  <a:buNone/>
                </a:pPr>
                <a:r>
                  <a:rPr lang="en-US" sz="2200" dirty="0"/>
                  <a:t>C :- </a:t>
                </a:r>
                <a:r>
                  <a:rPr lang="en-US" sz="2200" dirty="0" smtClean="0"/>
                  <a:t>	18</a:t>
                </a:r>
                <a:r>
                  <a:rPr lang="en-US" sz="2200" dirty="0"/>
                  <a:t>	16	19	19	20</a:t>
                </a:r>
              </a:p>
              <a:p>
                <a:pPr marL="0" indent="0">
                  <a:buNone/>
                </a:pPr>
                <a:r>
                  <a:rPr lang="en-US" sz="2200" dirty="0"/>
                  <a:t>Is there any significant  difference in the production of these varieties?(F value for (2,9)</a:t>
                </a:r>
                <a:r>
                  <a:rPr lang="en-US" sz="2200" dirty="0" err="1"/>
                  <a:t>d.f</a:t>
                </a:r>
                <a:r>
                  <a:rPr lang="en-US" sz="2200" dirty="0"/>
                  <a:t> = 4.261 ) 					        </a:t>
                </a:r>
                <a:r>
                  <a:rPr lang="en-US" sz="2200" dirty="0" smtClean="0"/>
                  <a:t>		</a:t>
                </a:r>
                <a:r>
                  <a:rPr lang="en-US" sz="2200" b="1" dirty="0" smtClean="0"/>
                  <a:t>Ans</a:t>
                </a:r>
                <a:r>
                  <a:rPr lang="en-US" sz="2200" b="1" dirty="0"/>
                  <a:t>.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a:rPr>
                          <m:t>𝑭</m:t>
                        </m:r>
                      </m:e>
                      <m:sub>
                        <m:r>
                          <a:rPr lang="en-US" sz="2200" b="1" i="1">
                            <a:latin typeface="Cambria Math"/>
                          </a:rPr>
                          <m:t>𝒄𝒂𝒍</m:t>
                        </m:r>
                      </m:sub>
                    </m:sSub>
                    <m:r>
                      <a:rPr lang="en-US" sz="2200" b="1" i="1">
                        <a:latin typeface="Cambria Math"/>
                      </a:rPr>
                      <m:t>=</m:t>
                    </m:r>
                    <m:r>
                      <a:rPr lang="en-US" sz="2200" b="1" i="1">
                        <a:latin typeface="Cambria Math"/>
                      </a:rPr>
                      <m:t>𝟏</m:t>
                    </m:r>
                    <m:r>
                      <a:rPr lang="en-US" sz="2200" b="1" i="1">
                        <a:latin typeface="Cambria Math"/>
                      </a:rPr>
                      <m:t>.</m:t>
                    </m:r>
                    <m:r>
                      <a:rPr lang="en-US" sz="2200" b="1" i="1">
                        <a:latin typeface="Cambria Math"/>
                      </a:rPr>
                      <m:t>𝟏𝟐𝟓</m:t>
                    </m:r>
                    <m:r>
                      <a:rPr lang="en-US" sz="2200" b="1" i="1">
                        <a:latin typeface="Cambria Math"/>
                      </a:rPr>
                      <m:t> </m:t>
                    </m:r>
                  </m:oMath>
                </a14:m>
                <a:r>
                  <a:rPr lang="en-US" sz="2200" b="1" dirty="0"/>
                  <a:t>; Significant</a:t>
                </a:r>
                <a:r>
                  <a:rPr lang="en-US" sz="2200" dirty="0"/>
                  <a:t>  </a:t>
                </a:r>
                <a:endParaRPr lang="en-US" sz="2200" dirty="0" smtClean="0"/>
              </a:p>
              <a:p>
                <a:pPr marL="0" lvl="0" indent="0">
                  <a:buNone/>
                </a:pPr>
                <a:r>
                  <a:rPr lang="en-US" sz="2200" dirty="0" smtClean="0"/>
                  <a:t>3.</a:t>
                </a:r>
                <a:r>
                  <a:rPr lang="en-US" sz="2200" dirty="0"/>
                  <a:t> The number of defects per unit in a Sample of 330 units of a manufactured product was found as </a:t>
                </a:r>
                <a:r>
                  <a:rPr lang="en-US" sz="2200" dirty="0" smtClean="0"/>
                  <a:t>follows</a:t>
                </a:r>
              </a:p>
              <a:p>
                <a:pPr marL="0" lvl="0" indent="0">
                  <a:buNone/>
                </a:pPr>
                <a:endParaRPr lang="en-US" sz="2200" dirty="0"/>
              </a:p>
              <a:p>
                <a:pPr marL="0" lvl="0" indent="0">
                  <a:buNone/>
                </a:pPr>
                <a:endParaRPr lang="en-US" sz="2200" dirty="0" smtClean="0"/>
              </a:p>
              <a:p>
                <a:pPr marL="0" lvl="0" indent="0">
                  <a:buNone/>
                </a:pPr>
                <a:endParaRPr lang="en-US" sz="2200" dirty="0" smtClean="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1428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95E77E3-3178-4E57-B500-45D2CA6D5189}"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536533730"/>
              </p:ext>
            </p:extLst>
          </p:nvPr>
        </p:nvGraphicFramePr>
        <p:xfrm>
          <a:off x="1143000" y="4495800"/>
          <a:ext cx="5318125" cy="701040"/>
        </p:xfrm>
        <a:graphic>
          <a:graphicData uri="http://schemas.openxmlformats.org/drawingml/2006/table">
            <a:tbl>
              <a:tblPr firstRow="1" firstCol="1" bandRow="1">
                <a:tableStyleId>{5C22544A-7EE6-4342-B048-85BDC9FD1C3A}</a:tableStyleId>
              </a:tblPr>
              <a:tblGrid>
                <a:gridCol w="1876425"/>
                <a:gridCol w="782320"/>
                <a:gridCol w="704215"/>
                <a:gridCol w="704215"/>
                <a:gridCol w="625475"/>
                <a:gridCol w="625475"/>
              </a:tblGrid>
              <a:tr h="200025">
                <a:tc>
                  <a:txBody>
                    <a:bodyPr/>
                    <a:lstStyle/>
                    <a:p>
                      <a:pPr marL="0" marR="0" algn="just">
                        <a:lnSpc>
                          <a:spcPct val="115000"/>
                        </a:lnSpc>
                        <a:spcBef>
                          <a:spcPts val="0"/>
                        </a:spcBef>
                        <a:spcAft>
                          <a:spcPts val="0"/>
                        </a:spcAft>
                      </a:pPr>
                      <a:r>
                        <a:rPr lang="en-US" sz="2000" dirty="0">
                          <a:effectLst/>
                        </a:rPr>
                        <a:t>No. of defects</a:t>
                      </a:r>
                      <a:endParaRPr lang="en-US" sz="2000" dirty="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0</a:t>
                      </a:r>
                      <a:endParaRPr lang="en-US" sz="2000" dirty="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1</a:t>
                      </a:r>
                      <a:endParaRPr lang="en-US" sz="2000" dirty="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2</a:t>
                      </a:r>
                      <a:endParaRPr lang="en-US" sz="2000" dirty="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a:effectLst/>
                        </a:rPr>
                        <a:t>3</a:t>
                      </a:r>
                      <a:endParaRPr lang="en-US" sz="20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a:effectLst/>
                        </a:rPr>
                        <a:t>4</a:t>
                      </a:r>
                      <a:endParaRPr lang="en-US" sz="2000">
                        <a:effectLst/>
                        <a:latin typeface="Calibri"/>
                        <a:ea typeface="Times New Roman"/>
                        <a:cs typeface="Times New Roman"/>
                      </a:endParaRPr>
                    </a:p>
                  </a:txBody>
                  <a:tcPr marL="68580" marR="68580" marT="0" marB="0"/>
                </a:tc>
              </a:tr>
              <a:tr h="311150">
                <a:tc>
                  <a:txBody>
                    <a:bodyPr/>
                    <a:lstStyle/>
                    <a:p>
                      <a:pPr marL="0" marR="0" algn="just">
                        <a:lnSpc>
                          <a:spcPct val="115000"/>
                        </a:lnSpc>
                        <a:spcBef>
                          <a:spcPts val="0"/>
                        </a:spcBef>
                        <a:spcAft>
                          <a:spcPts val="0"/>
                        </a:spcAft>
                      </a:pPr>
                      <a:r>
                        <a:rPr lang="en-US" sz="2000" dirty="0">
                          <a:effectLst/>
                        </a:rPr>
                        <a:t>No. of units</a:t>
                      </a:r>
                      <a:endParaRPr lang="en-US" sz="2000" dirty="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214</a:t>
                      </a:r>
                      <a:endParaRPr lang="en-US" sz="2000" dirty="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92</a:t>
                      </a:r>
                      <a:endParaRPr lang="en-US" sz="2000" dirty="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20</a:t>
                      </a:r>
                      <a:endParaRPr lang="en-US" sz="2000" dirty="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3</a:t>
                      </a:r>
                      <a:endParaRPr lang="en-US" sz="2000" dirty="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1</a:t>
                      </a:r>
                      <a:endParaRPr lang="en-US" sz="2000" dirty="0">
                        <a:effectLst/>
                        <a:latin typeface="Calibri"/>
                        <a:ea typeface="Times New Roman"/>
                        <a:cs typeface="Times New Roman"/>
                      </a:endParaRPr>
                    </a:p>
                  </a:txBody>
                  <a:tcPr marL="68580" marR="68580" marT="0" marB="0"/>
                </a:tc>
              </a:tr>
            </a:tbl>
          </a:graphicData>
        </a:graphic>
      </p:graphicFrame>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Weekly</a:t>
            </a:r>
            <a:r>
              <a:rPr kumimoji="0" lang="en-US" sz="3000" b="1" i="0" u="none" strike="noStrike" kern="1200" cap="none" spc="0" normalizeH="0" noProof="0" dirty="0" smtClean="0">
                <a:ln>
                  <a:noFill/>
                </a:ln>
                <a:solidFill>
                  <a:schemeClr val="dk1"/>
                </a:solidFill>
                <a:effectLst/>
                <a:uLnTx/>
                <a:uFillTx/>
                <a:latin typeface="+mn-lt"/>
                <a:ea typeface="+mn-ea"/>
                <a:cs typeface="+mn-cs"/>
              </a:rPr>
              <a:t> Assignment</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192039936"/>
      </p:ext>
    </p:extLst>
  </p:cSld>
  <p:clrMapOvr>
    <a:masterClrMapping/>
  </p:clrMapOvr>
  <p:transition spd="slow">
    <p:push di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(Given as 5% level of significance, the value of  </a:t>
                </a:r>
                <a14:m>
                  <m:oMath xmlns:m="http://schemas.openxmlformats.org/officeDocument/2006/math">
                    <m:sSup>
                      <m:sSupPr>
                        <m:ctrlPr>
                          <a:rPr lang="en-US" sz="2200" i="1">
                            <a:latin typeface="Cambria Math" panose="02040503050406030204" pitchFamily="18" charset="0"/>
                          </a:rPr>
                        </m:ctrlPr>
                      </m:sSupPr>
                      <m:e>
                        <m:r>
                          <a:rPr lang="en-US" sz="2200" i="1">
                            <a:latin typeface="Cambria Math"/>
                          </a:rPr>
                          <m:t>𝜒</m:t>
                        </m:r>
                      </m:e>
                      <m:sup>
                        <m:r>
                          <a:rPr lang="en-US" sz="2200" i="1">
                            <a:latin typeface="Cambria Math"/>
                          </a:rPr>
                          <m:t> 2</m:t>
                        </m:r>
                      </m:sup>
                    </m:sSup>
                  </m:oMath>
                </a14:m>
                <a:r>
                  <a:rPr lang="en-US" sz="2200" dirty="0"/>
                  <a:t> for 1 </a:t>
                </a:r>
                <a:r>
                  <a:rPr lang="en-US" sz="2200" dirty="0" err="1"/>
                  <a:t>d.f</a:t>
                </a:r>
                <a:r>
                  <a:rPr lang="en-US" sz="2200" dirty="0"/>
                  <a:t> = 3.84).</a:t>
                </a:r>
                <a:r>
                  <a:rPr lang="en-US" sz="2200" b="1" dirty="0"/>
                  <a:t> </a:t>
                </a:r>
                <a:r>
                  <a:rPr lang="en-US" sz="2200" b="1" dirty="0" smtClean="0"/>
                  <a:t>                                           </a:t>
                </a:r>
                <a:r>
                  <a:rPr lang="en-US" sz="2200" b="1" dirty="0"/>
                  <a:t>Ans. </a:t>
                </a:r>
                <a14:m>
                  <m:oMath xmlns:m="http://schemas.openxmlformats.org/officeDocument/2006/math">
                    <m:sSub>
                      <m:sSubPr>
                        <m:ctrlPr>
                          <a:rPr lang="en-US" sz="2200" b="1" i="1">
                            <a:latin typeface="Cambria Math" panose="02040503050406030204" pitchFamily="18" charset="0"/>
                          </a:rPr>
                        </m:ctrlPr>
                      </m:sSubPr>
                      <m:e>
                        <m:sSup>
                          <m:sSupPr>
                            <m:ctrlPr>
                              <a:rPr lang="en-US" sz="2200" i="1">
                                <a:latin typeface="Cambria Math" panose="02040503050406030204" pitchFamily="18" charset="0"/>
                              </a:rPr>
                            </m:ctrlPr>
                          </m:sSupPr>
                          <m:e>
                            <m:r>
                              <a:rPr lang="en-US" sz="2200" i="1">
                                <a:latin typeface="Cambria Math"/>
                              </a:rPr>
                              <m:t>𝜒</m:t>
                            </m:r>
                          </m:e>
                          <m:sup>
                            <m:r>
                              <a:rPr lang="en-US" sz="2200" i="1">
                                <a:latin typeface="Cambria Math"/>
                              </a:rPr>
                              <m:t> 2</m:t>
                            </m:r>
                          </m:sup>
                        </m:sSup>
                      </m:e>
                      <m:sub>
                        <m:r>
                          <a:rPr lang="en-US" sz="2200" b="1" i="1">
                            <a:latin typeface="Cambria Math"/>
                          </a:rPr>
                          <m:t>𝒄𝒂𝒍</m:t>
                        </m:r>
                      </m:sub>
                    </m:sSub>
                    <m:r>
                      <a:rPr lang="en-US" sz="2200" b="1" i="1">
                        <a:latin typeface="Cambria Math"/>
                      </a:rPr>
                      <m:t>=</m:t>
                    </m:r>
                    <m:r>
                      <a:rPr lang="en-US" sz="2200" b="1" i="1">
                        <a:latin typeface="Cambria Math"/>
                      </a:rPr>
                      <m:t>𝟎</m:t>
                    </m:r>
                    <m:r>
                      <a:rPr lang="en-US" sz="2200" b="1" i="1">
                        <a:latin typeface="Cambria Math"/>
                      </a:rPr>
                      <m:t>.</m:t>
                    </m:r>
                    <m:r>
                      <a:rPr lang="en-US" sz="2200" b="1" i="1">
                        <a:latin typeface="Cambria Math"/>
                      </a:rPr>
                      <m:t>𝟎𝟐𝟗𝟓</m:t>
                    </m:r>
                  </m:oMath>
                </a14:m>
                <a:r>
                  <a:rPr lang="en-US" sz="2200" b="1" dirty="0"/>
                  <a:t>; Significant</a:t>
                </a:r>
                <a:r>
                  <a:rPr lang="en-US" sz="2200" dirty="0"/>
                  <a:t> </a:t>
                </a:r>
                <a:endParaRPr lang="en-US" sz="2200" dirty="0" smtClean="0"/>
              </a:p>
              <a:p>
                <a:pPr marL="0" lvl="0" indent="0">
                  <a:buNone/>
                </a:pPr>
                <a:r>
                  <a:rPr lang="en-US" sz="2200" dirty="0" smtClean="0"/>
                  <a:t>4.</a:t>
                </a:r>
                <a:r>
                  <a:rPr lang="en-US" sz="2200" dirty="0"/>
                  <a:t> A milk producer’s union wishes to test whether the preference pattern of consumers for </a:t>
                </a:r>
                <a:r>
                  <a:rPr lang="en-US" sz="2200" dirty="0" smtClean="0"/>
                  <a:t>its </a:t>
                </a:r>
                <a:r>
                  <a:rPr lang="en-US" sz="2200" dirty="0"/>
                  <a:t>product is dependent on income levels</a:t>
                </a:r>
                <a:r>
                  <a:rPr lang="en-US" sz="2200" dirty="0" smtClean="0"/>
                  <a:t>. A </a:t>
                </a:r>
                <a:r>
                  <a:rPr lang="en-US" sz="2200" dirty="0"/>
                  <a:t>random sample of 500 individuals gives the </a:t>
                </a:r>
                <a:r>
                  <a:rPr lang="en-US" sz="2200" dirty="0" smtClean="0"/>
                  <a:t>following </a:t>
                </a:r>
                <a:r>
                  <a:rPr lang="en-US" sz="2200" dirty="0"/>
                  <a:t>data:</a:t>
                </a: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2859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4B10D7C-3C45-424C-9DF6-358E32960E3F}"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501321197"/>
              </p:ext>
            </p:extLst>
          </p:nvPr>
        </p:nvGraphicFramePr>
        <p:xfrm>
          <a:off x="1680104" y="3232245"/>
          <a:ext cx="5783791" cy="2453640"/>
        </p:xfrm>
        <a:graphic>
          <a:graphicData uri="http://schemas.openxmlformats.org/drawingml/2006/table">
            <a:tbl>
              <a:tblPr firstRow="1" firstCol="1" bandRow="1">
                <a:tableStyleId>{5C22544A-7EE6-4342-B048-85BDC9FD1C3A}</a:tableStyleId>
              </a:tblPr>
              <a:tblGrid>
                <a:gridCol w="1100455"/>
                <a:gridCol w="135678"/>
                <a:gridCol w="1100455"/>
                <a:gridCol w="1100455"/>
                <a:gridCol w="135678"/>
                <a:gridCol w="1105535"/>
                <a:gridCol w="1105535"/>
              </a:tblGrid>
              <a:tr h="151130">
                <a:tc rowSpan="2" gridSpan="2">
                  <a:txBody>
                    <a:bodyPr/>
                    <a:lstStyle/>
                    <a:p>
                      <a:pPr marL="0" marR="0" algn="just">
                        <a:lnSpc>
                          <a:spcPct val="115000"/>
                        </a:lnSpc>
                        <a:spcBef>
                          <a:spcPts val="0"/>
                        </a:spcBef>
                        <a:spcAft>
                          <a:spcPts val="0"/>
                        </a:spcAft>
                      </a:pPr>
                      <a:r>
                        <a:rPr lang="en-US" sz="2000" dirty="0">
                          <a:effectLst/>
                        </a:rPr>
                        <a:t>Income</a:t>
                      </a:r>
                      <a:endParaRPr lang="en-US" sz="2000" dirty="0">
                        <a:effectLst/>
                        <a:latin typeface="Calibri"/>
                        <a:ea typeface="Times New Roman"/>
                        <a:cs typeface="Times New Roman"/>
                      </a:endParaRPr>
                    </a:p>
                  </a:txBody>
                  <a:tcPr marL="68580" marR="68580" marT="0" marB="0"/>
                </a:tc>
                <a:tc rowSpan="2" hMerge="1">
                  <a:txBody>
                    <a:bodyPr/>
                    <a:lstStyle/>
                    <a:p>
                      <a:endParaRPr lang="en-US"/>
                    </a:p>
                  </a:txBody>
                  <a:tcPr/>
                </a:tc>
                <a:tc gridSpan="5">
                  <a:txBody>
                    <a:bodyPr/>
                    <a:lstStyle/>
                    <a:p>
                      <a:pPr marL="0" marR="0" algn="just">
                        <a:lnSpc>
                          <a:spcPct val="115000"/>
                        </a:lnSpc>
                        <a:spcBef>
                          <a:spcPts val="0"/>
                        </a:spcBef>
                        <a:spcAft>
                          <a:spcPts val="0"/>
                        </a:spcAft>
                      </a:pPr>
                      <a:r>
                        <a:rPr lang="en-US" sz="2000" dirty="0">
                          <a:effectLst/>
                        </a:rPr>
                        <a:t>                                       Product Preferred</a:t>
                      </a:r>
                      <a:endParaRPr lang="en-US" sz="2000" dirty="0">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90805">
                <a:tc gridSpan="2" vMerge="1">
                  <a:txBody>
                    <a:bodyPr/>
                    <a:lstStyle/>
                    <a:p>
                      <a:endParaRPr lang="en-US"/>
                    </a:p>
                  </a:txBody>
                  <a:tcPr/>
                </a:tc>
                <a:tc hMerge="1" vMerge="1">
                  <a:txBody>
                    <a:bodyPr/>
                    <a:lstStyle/>
                    <a:p>
                      <a:endParaRPr lang="en-US"/>
                    </a:p>
                  </a:txBody>
                  <a:tcPr/>
                </a:tc>
                <a:tc>
                  <a:txBody>
                    <a:bodyPr/>
                    <a:lstStyle/>
                    <a:p>
                      <a:pPr marL="0" marR="0" algn="just">
                        <a:lnSpc>
                          <a:spcPct val="115000"/>
                        </a:lnSpc>
                        <a:spcBef>
                          <a:spcPts val="0"/>
                        </a:spcBef>
                        <a:spcAft>
                          <a:spcPts val="0"/>
                        </a:spcAft>
                      </a:pPr>
                      <a:r>
                        <a:rPr lang="en-US" sz="2000" dirty="0">
                          <a:effectLst/>
                        </a:rPr>
                        <a:t>Product A</a:t>
                      </a:r>
                      <a:endParaRPr lang="en-US" sz="2000" dirty="0">
                        <a:effectLst/>
                        <a:latin typeface="Calibri"/>
                        <a:ea typeface="Times New Roman"/>
                        <a:cs typeface="Times New Roman"/>
                      </a:endParaRPr>
                    </a:p>
                  </a:txBody>
                  <a:tcPr marL="68580" marR="68580" marT="0" marB="0"/>
                </a:tc>
                <a:tc gridSpan="2">
                  <a:txBody>
                    <a:bodyPr/>
                    <a:lstStyle/>
                    <a:p>
                      <a:pPr marL="0" marR="0" algn="just">
                        <a:lnSpc>
                          <a:spcPct val="115000"/>
                        </a:lnSpc>
                        <a:spcBef>
                          <a:spcPts val="0"/>
                        </a:spcBef>
                        <a:spcAft>
                          <a:spcPts val="0"/>
                        </a:spcAft>
                      </a:pPr>
                      <a:r>
                        <a:rPr lang="en-US" sz="2000" dirty="0">
                          <a:effectLst/>
                        </a:rPr>
                        <a:t>Product B</a:t>
                      </a:r>
                      <a:endParaRPr lang="en-US" sz="2000" dirty="0">
                        <a:effectLst/>
                        <a:latin typeface="Calibri"/>
                        <a:ea typeface="Times New Roman"/>
                        <a:cs typeface="Times New Roman"/>
                      </a:endParaRPr>
                    </a:p>
                  </a:txBody>
                  <a:tcPr marL="68580" marR="68580" marT="0" marB="0"/>
                </a:tc>
                <a:tc hMerge="1">
                  <a:txBody>
                    <a:bodyPr/>
                    <a:lstStyle/>
                    <a:p>
                      <a:endParaRPr lang="en-US"/>
                    </a:p>
                  </a:txBody>
                  <a:tcPr/>
                </a:tc>
                <a:tc>
                  <a:txBody>
                    <a:bodyPr/>
                    <a:lstStyle/>
                    <a:p>
                      <a:pPr marL="0" marR="0" algn="just">
                        <a:lnSpc>
                          <a:spcPct val="115000"/>
                        </a:lnSpc>
                        <a:spcBef>
                          <a:spcPts val="0"/>
                        </a:spcBef>
                        <a:spcAft>
                          <a:spcPts val="0"/>
                        </a:spcAft>
                      </a:pPr>
                      <a:r>
                        <a:rPr lang="en-US" sz="2000" dirty="0">
                          <a:effectLst/>
                        </a:rPr>
                        <a:t>Product C</a:t>
                      </a:r>
                      <a:endParaRPr lang="en-US" sz="2000" dirty="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Total</a:t>
                      </a:r>
                      <a:endParaRPr lang="en-US" sz="2000" dirty="0">
                        <a:effectLst/>
                        <a:latin typeface="Calibri"/>
                        <a:ea typeface="Times New Roman"/>
                        <a:cs typeface="Times New Roman"/>
                      </a:endParaRPr>
                    </a:p>
                  </a:txBody>
                  <a:tcPr marL="68580" marR="68580" marT="0" marB="0"/>
                </a:tc>
              </a:tr>
              <a:tr h="160655">
                <a:tc gridSpan="2">
                  <a:txBody>
                    <a:bodyPr/>
                    <a:lstStyle/>
                    <a:p>
                      <a:pPr marL="0" marR="0" algn="just">
                        <a:lnSpc>
                          <a:spcPct val="115000"/>
                        </a:lnSpc>
                        <a:spcBef>
                          <a:spcPts val="0"/>
                        </a:spcBef>
                        <a:spcAft>
                          <a:spcPts val="0"/>
                        </a:spcAft>
                      </a:pPr>
                      <a:r>
                        <a:rPr lang="en-US" sz="2000">
                          <a:effectLst/>
                        </a:rPr>
                        <a:t>Low</a:t>
                      </a:r>
                      <a:endParaRPr lang="en-US" sz="2000">
                        <a:effectLst/>
                        <a:latin typeface="Calibri"/>
                        <a:ea typeface="Times New Roman"/>
                        <a:cs typeface="Times New Roman"/>
                      </a:endParaRPr>
                    </a:p>
                  </a:txBody>
                  <a:tcPr marL="68580" marR="68580" marT="0" marB="0"/>
                </a:tc>
                <a:tc hMerge="1">
                  <a:txBody>
                    <a:bodyPr/>
                    <a:lstStyle/>
                    <a:p>
                      <a:endParaRPr lang="en-US"/>
                    </a:p>
                  </a:txBody>
                  <a:tcPr/>
                </a:tc>
                <a:tc>
                  <a:txBody>
                    <a:bodyPr/>
                    <a:lstStyle/>
                    <a:p>
                      <a:pPr marL="0" marR="0" algn="just">
                        <a:lnSpc>
                          <a:spcPct val="115000"/>
                        </a:lnSpc>
                        <a:spcBef>
                          <a:spcPts val="0"/>
                        </a:spcBef>
                        <a:spcAft>
                          <a:spcPts val="0"/>
                        </a:spcAft>
                      </a:pPr>
                      <a:r>
                        <a:rPr lang="en-US" sz="2000">
                          <a:effectLst/>
                        </a:rPr>
                        <a:t>170</a:t>
                      </a:r>
                      <a:endParaRPr lang="en-US" sz="2000">
                        <a:effectLst/>
                        <a:latin typeface="Calibri"/>
                        <a:ea typeface="Times New Roman"/>
                        <a:cs typeface="Times New Roman"/>
                      </a:endParaRPr>
                    </a:p>
                  </a:txBody>
                  <a:tcPr marL="68580" marR="68580" marT="0" marB="0"/>
                </a:tc>
                <a:tc gridSpan="2">
                  <a:txBody>
                    <a:bodyPr/>
                    <a:lstStyle/>
                    <a:p>
                      <a:pPr marL="0" marR="0" algn="just">
                        <a:lnSpc>
                          <a:spcPct val="115000"/>
                        </a:lnSpc>
                        <a:spcBef>
                          <a:spcPts val="0"/>
                        </a:spcBef>
                        <a:spcAft>
                          <a:spcPts val="0"/>
                        </a:spcAft>
                      </a:pPr>
                      <a:r>
                        <a:rPr lang="en-US" sz="2000">
                          <a:effectLst/>
                        </a:rPr>
                        <a:t>30</a:t>
                      </a:r>
                      <a:endParaRPr lang="en-US" sz="2000">
                        <a:effectLst/>
                        <a:latin typeface="Calibri"/>
                        <a:ea typeface="Times New Roman"/>
                        <a:cs typeface="Times New Roman"/>
                      </a:endParaRPr>
                    </a:p>
                  </a:txBody>
                  <a:tcPr marL="68580" marR="68580" marT="0" marB="0"/>
                </a:tc>
                <a:tc hMerge="1">
                  <a:txBody>
                    <a:bodyPr/>
                    <a:lstStyle/>
                    <a:p>
                      <a:endParaRPr lang="en-US"/>
                    </a:p>
                  </a:txBody>
                  <a:tcPr/>
                </a:tc>
                <a:tc>
                  <a:txBody>
                    <a:bodyPr/>
                    <a:lstStyle/>
                    <a:p>
                      <a:pPr marL="0" marR="0" algn="just">
                        <a:lnSpc>
                          <a:spcPct val="115000"/>
                        </a:lnSpc>
                        <a:spcBef>
                          <a:spcPts val="0"/>
                        </a:spcBef>
                        <a:spcAft>
                          <a:spcPts val="0"/>
                        </a:spcAft>
                      </a:pPr>
                      <a:r>
                        <a:rPr lang="en-US" sz="2000">
                          <a:effectLst/>
                        </a:rPr>
                        <a:t>80</a:t>
                      </a:r>
                      <a:endParaRPr lang="en-US" sz="20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280</a:t>
                      </a:r>
                      <a:endParaRPr lang="en-US" sz="2000" dirty="0">
                        <a:effectLst/>
                        <a:latin typeface="Calibri"/>
                        <a:ea typeface="Times New Roman"/>
                        <a:cs typeface="Times New Roman"/>
                      </a:endParaRPr>
                    </a:p>
                  </a:txBody>
                  <a:tcPr marL="68580" marR="68580" marT="0" marB="0"/>
                </a:tc>
              </a:tr>
              <a:tr h="151130">
                <a:tc gridSpan="2">
                  <a:txBody>
                    <a:bodyPr/>
                    <a:lstStyle/>
                    <a:p>
                      <a:pPr marL="0" marR="0" algn="just">
                        <a:lnSpc>
                          <a:spcPct val="115000"/>
                        </a:lnSpc>
                        <a:spcBef>
                          <a:spcPts val="0"/>
                        </a:spcBef>
                        <a:spcAft>
                          <a:spcPts val="0"/>
                        </a:spcAft>
                      </a:pPr>
                      <a:r>
                        <a:rPr lang="en-US" sz="2000">
                          <a:effectLst/>
                        </a:rPr>
                        <a:t>Medium</a:t>
                      </a:r>
                      <a:endParaRPr lang="en-US" sz="2000">
                        <a:effectLst/>
                        <a:latin typeface="Calibri"/>
                        <a:ea typeface="Times New Roman"/>
                        <a:cs typeface="Times New Roman"/>
                      </a:endParaRPr>
                    </a:p>
                  </a:txBody>
                  <a:tcPr marL="68580" marR="68580" marT="0" marB="0"/>
                </a:tc>
                <a:tc hMerge="1">
                  <a:txBody>
                    <a:bodyPr/>
                    <a:lstStyle/>
                    <a:p>
                      <a:endParaRPr lang="en-US"/>
                    </a:p>
                  </a:txBody>
                  <a:tcPr/>
                </a:tc>
                <a:tc>
                  <a:txBody>
                    <a:bodyPr/>
                    <a:lstStyle/>
                    <a:p>
                      <a:pPr marL="0" marR="0" algn="just">
                        <a:lnSpc>
                          <a:spcPct val="115000"/>
                        </a:lnSpc>
                        <a:spcBef>
                          <a:spcPts val="0"/>
                        </a:spcBef>
                        <a:spcAft>
                          <a:spcPts val="0"/>
                        </a:spcAft>
                      </a:pPr>
                      <a:r>
                        <a:rPr lang="en-US" sz="2000">
                          <a:effectLst/>
                        </a:rPr>
                        <a:t>50</a:t>
                      </a:r>
                      <a:endParaRPr lang="en-US" sz="2000">
                        <a:effectLst/>
                        <a:latin typeface="Calibri"/>
                        <a:ea typeface="Times New Roman"/>
                        <a:cs typeface="Times New Roman"/>
                      </a:endParaRPr>
                    </a:p>
                  </a:txBody>
                  <a:tcPr marL="68580" marR="68580" marT="0" marB="0"/>
                </a:tc>
                <a:tc gridSpan="2">
                  <a:txBody>
                    <a:bodyPr/>
                    <a:lstStyle/>
                    <a:p>
                      <a:pPr marL="0" marR="0" algn="just">
                        <a:lnSpc>
                          <a:spcPct val="115000"/>
                        </a:lnSpc>
                        <a:spcBef>
                          <a:spcPts val="0"/>
                        </a:spcBef>
                        <a:spcAft>
                          <a:spcPts val="0"/>
                        </a:spcAft>
                      </a:pPr>
                      <a:r>
                        <a:rPr lang="en-US" sz="2000">
                          <a:effectLst/>
                        </a:rPr>
                        <a:t>25</a:t>
                      </a:r>
                      <a:endParaRPr lang="en-US" sz="2000">
                        <a:effectLst/>
                        <a:latin typeface="Calibri"/>
                        <a:ea typeface="Times New Roman"/>
                        <a:cs typeface="Times New Roman"/>
                      </a:endParaRPr>
                    </a:p>
                  </a:txBody>
                  <a:tcPr marL="68580" marR="68580" marT="0" marB="0"/>
                </a:tc>
                <a:tc hMerge="1">
                  <a:txBody>
                    <a:bodyPr/>
                    <a:lstStyle/>
                    <a:p>
                      <a:endParaRPr lang="en-US"/>
                    </a:p>
                  </a:txBody>
                  <a:tcPr/>
                </a:tc>
                <a:tc>
                  <a:txBody>
                    <a:bodyPr/>
                    <a:lstStyle/>
                    <a:p>
                      <a:pPr marL="0" marR="0" algn="just">
                        <a:lnSpc>
                          <a:spcPct val="115000"/>
                        </a:lnSpc>
                        <a:spcBef>
                          <a:spcPts val="0"/>
                        </a:spcBef>
                        <a:spcAft>
                          <a:spcPts val="0"/>
                        </a:spcAft>
                      </a:pPr>
                      <a:r>
                        <a:rPr lang="en-US" sz="2000">
                          <a:effectLst/>
                        </a:rPr>
                        <a:t>60</a:t>
                      </a:r>
                      <a:endParaRPr lang="en-US" sz="20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135</a:t>
                      </a:r>
                      <a:endParaRPr lang="en-US" sz="2000" dirty="0">
                        <a:effectLst/>
                        <a:latin typeface="Calibri"/>
                        <a:ea typeface="Times New Roman"/>
                        <a:cs typeface="Times New Roman"/>
                      </a:endParaRPr>
                    </a:p>
                  </a:txBody>
                  <a:tcPr marL="68580" marR="68580" marT="0" marB="0"/>
                </a:tc>
              </a:tr>
              <a:tr h="160655">
                <a:tc gridSpan="2">
                  <a:txBody>
                    <a:bodyPr/>
                    <a:lstStyle/>
                    <a:p>
                      <a:pPr marL="0" marR="0" algn="just">
                        <a:lnSpc>
                          <a:spcPct val="115000"/>
                        </a:lnSpc>
                        <a:spcBef>
                          <a:spcPts val="0"/>
                        </a:spcBef>
                        <a:spcAft>
                          <a:spcPts val="0"/>
                        </a:spcAft>
                      </a:pPr>
                      <a:r>
                        <a:rPr lang="en-US" sz="2000">
                          <a:effectLst/>
                        </a:rPr>
                        <a:t>High</a:t>
                      </a:r>
                      <a:endParaRPr lang="en-US" sz="2000">
                        <a:effectLst/>
                        <a:latin typeface="Calibri"/>
                        <a:ea typeface="Times New Roman"/>
                        <a:cs typeface="Times New Roman"/>
                      </a:endParaRPr>
                    </a:p>
                  </a:txBody>
                  <a:tcPr marL="68580" marR="68580" marT="0" marB="0"/>
                </a:tc>
                <a:tc hMerge="1">
                  <a:txBody>
                    <a:bodyPr/>
                    <a:lstStyle/>
                    <a:p>
                      <a:endParaRPr lang="en-US"/>
                    </a:p>
                  </a:txBody>
                  <a:tcPr/>
                </a:tc>
                <a:tc>
                  <a:txBody>
                    <a:bodyPr/>
                    <a:lstStyle/>
                    <a:p>
                      <a:pPr marL="0" marR="0" algn="just">
                        <a:lnSpc>
                          <a:spcPct val="115000"/>
                        </a:lnSpc>
                        <a:spcBef>
                          <a:spcPts val="0"/>
                        </a:spcBef>
                        <a:spcAft>
                          <a:spcPts val="0"/>
                        </a:spcAft>
                      </a:pPr>
                      <a:r>
                        <a:rPr lang="en-US" sz="2000">
                          <a:effectLst/>
                        </a:rPr>
                        <a:t>20</a:t>
                      </a:r>
                      <a:endParaRPr lang="en-US" sz="2000">
                        <a:effectLst/>
                        <a:latin typeface="Calibri"/>
                        <a:ea typeface="Times New Roman"/>
                        <a:cs typeface="Times New Roman"/>
                      </a:endParaRPr>
                    </a:p>
                  </a:txBody>
                  <a:tcPr marL="68580" marR="68580" marT="0" marB="0"/>
                </a:tc>
                <a:tc gridSpan="2">
                  <a:txBody>
                    <a:bodyPr/>
                    <a:lstStyle/>
                    <a:p>
                      <a:pPr marL="0" marR="0" algn="just">
                        <a:lnSpc>
                          <a:spcPct val="115000"/>
                        </a:lnSpc>
                        <a:spcBef>
                          <a:spcPts val="0"/>
                        </a:spcBef>
                        <a:spcAft>
                          <a:spcPts val="0"/>
                        </a:spcAft>
                      </a:pPr>
                      <a:r>
                        <a:rPr lang="en-US" sz="2000">
                          <a:effectLst/>
                        </a:rPr>
                        <a:t>10</a:t>
                      </a:r>
                      <a:endParaRPr lang="en-US" sz="2000">
                        <a:effectLst/>
                        <a:latin typeface="Calibri"/>
                        <a:ea typeface="Times New Roman"/>
                        <a:cs typeface="Times New Roman"/>
                      </a:endParaRPr>
                    </a:p>
                  </a:txBody>
                  <a:tcPr marL="68580" marR="68580" marT="0" marB="0"/>
                </a:tc>
                <a:tc hMerge="1">
                  <a:txBody>
                    <a:bodyPr/>
                    <a:lstStyle/>
                    <a:p>
                      <a:endParaRPr lang="en-US"/>
                    </a:p>
                  </a:txBody>
                  <a:tcPr/>
                </a:tc>
                <a:tc>
                  <a:txBody>
                    <a:bodyPr/>
                    <a:lstStyle/>
                    <a:p>
                      <a:pPr marL="0" marR="0" algn="just">
                        <a:lnSpc>
                          <a:spcPct val="115000"/>
                        </a:lnSpc>
                        <a:spcBef>
                          <a:spcPts val="0"/>
                        </a:spcBef>
                        <a:spcAft>
                          <a:spcPts val="0"/>
                        </a:spcAft>
                      </a:pPr>
                      <a:r>
                        <a:rPr lang="en-US" sz="2000">
                          <a:effectLst/>
                        </a:rPr>
                        <a:t>55</a:t>
                      </a:r>
                      <a:endParaRPr lang="en-US" sz="2000">
                        <a:effectLst/>
                        <a:latin typeface="Calibri"/>
                        <a:ea typeface="Times New Roman"/>
                        <a:cs typeface="Times New Roman"/>
                      </a:endParaRPr>
                    </a:p>
                  </a:txBody>
                  <a:tcPr marL="68580" marR="68580" marT="0" marB="0"/>
                </a:tc>
                <a:tc>
                  <a:txBody>
                    <a:bodyPr/>
                    <a:lstStyle/>
                    <a:p>
                      <a:pPr marL="0" marR="0" algn="just">
                        <a:lnSpc>
                          <a:spcPct val="115000"/>
                        </a:lnSpc>
                        <a:spcBef>
                          <a:spcPts val="0"/>
                        </a:spcBef>
                        <a:spcAft>
                          <a:spcPts val="0"/>
                        </a:spcAft>
                      </a:pPr>
                      <a:r>
                        <a:rPr lang="en-US" sz="2000" dirty="0">
                          <a:effectLst/>
                        </a:rPr>
                        <a:t>85</a:t>
                      </a:r>
                      <a:endParaRPr lang="en-US" sz="2000" dirty="0">
                        <a:effectLst/>
                        <a:latin typeface="Calibri"/>
                        <a:ea typeface="Times New Roman"/>
                        <a:cs typeface="Times New Roman"/>
                      </a:endParaRPr>
                    </a:p>
                  </a:txBody>
                  <a:tcPr marL="68580" marR="68580" marT="0" marB="0"/>
                </a:tc>
              </a:tr>
              <a:tr h="203200">
                <a:tc>
                  <a:txBody>
                    <a:bodyPr/>
                    <a:lstStyle/>
                    <a:p>
                      <a:pPr marL="0" marR="0" algn="just">
                        <a:lnSpc>
                          <a:spcPct val="115000"/>
                        </a:lnSpc>
                        <a:spcBef>
                          <a:spcPts val="0"/>
                        </a:spcBef>
                        <a:spcAft>
                          <a:spcPts val="0"/>
                        </a:spcAft>
                      </a:pPr>
                      <a:r>
                        <a:rPr lang="en-US" sz="2000">
                          <a:effectLst/>
                        </a:rPr>
                        <a:t>Total </a:t>
                      </a:r>
                      <a:endParaRPr lang="en-US" sz="2000">
                        <a:effectLst/>
                        <a:latin typeface="Calibri"/>
                        <a:ea typeface="Times New Roman"/>
                        <a:cs typeface="Times New Roman"/>
                      </a:endParaRPr>
                    </a:p>
                  </a:txBody>
                  <a:tcPr marL="68580" marR="68580" marT="0" marB="0"/>
                </a:tc>
                <a:tc gridSpan="2">
                  <a:txBody>
                    <a:bodyPr/>
                    <a:lstStyle/>
                    <a:p>
                      <a:pPr marL="0" marR="0" algn="just">
                        <a:lnSpc>
                          <a:spcPct val="115000"/>
                        </a:lnSpc>
                        <a:spcBef>
                          <a:spcPts val="0"/>
                        </a:spcBef>
                        <a:spcAft>
                          <a:spcPts val="0"/>
                        </a:spcAft>
                      </a:pPr>
                      <a:r>
                        <a:rPr lang="en-US" sz="2000">
                          <a:effectLst/>
                        </a:rPr>
                        <a:t>240</a:t>
                      </a:r>
                      <a:endParaRPr lang="en-US" sz="2000">
                        <a:effectLst/>
                        <a:latin typeface="Calibri"/>
                        <a:ea typeface="Times New Roman"/>
                        <a:cs typeface="Times New Roman"/>
                      </a:endParaRPr>
                    </a:p>
                  </a:txBody>
                  <a:tcPr marL="68580" marR="68580" marT="0" marB="0"/>
                </a:tc>
                <a:tc hMerge="1">
                  <a:txBody>
                    <a:bodyPr/>
                    <a:lstStyle/>
                    <a:p>
                      <a:endParaRPr lang="en-US"/>
                    </a:p>
                  </a:txBody>
                  <a:tcPr/>
                </a:tc>
                <a:tc>
                  <a:txBody>
                    <a:bodyPr/>
                    <a:lstStyle/>
                    <a:p>
                      <a:pPr marL="0" marR="0" algn="just">
                        <a:lnSpc>
                          <a:spcPct val="115000"/>
                        </a:lnSpc>
                        <a:spcBef>
                          <a:spcPts val="0"/>
                        </a:spcBef>
                        <a:spcAft>
                          <a:spcPts val="0"/>
                        </a:spcAft>
                      </a:pPr>
                      <a:r>
                        <a:rPr lang="en-US" sz="2000">
                          <a:effectLst/>
                        </a:rPr>
                        <a:t>65</a:t>
                      </a:r>
                      <a:endParaRPr lang="en-US" sz="2000">
                        <a:effectLst/>
                        <a:latin typeface="Calibri"/>
                        <a:ea typeface="Times New Roman"/>
                        <a:cs typeface="Times New Roman"/>
                      </a:endParaRPr>
                    </a:p>
                  </a:txBody>
                  <a:tcPr marL="68580" marR="68580" marT="0" marB="0"/>
                </a:tc>
                <a:tc gridSpan="2">
                  <a:txBody>
                    <a:bodyPr/>
                    <a:lstStyle/>
                    <a:p>
                      <a:pPr marL="0" marR="0" algn="just">
                        <a:lnSpc>
                          <a:spcPct val="115000"/>
                        </a:lnSpc>
                        <a:spcBef>
                          <a:spcPts val="0"/>
                        </a:spcBef>
                        <a:spcAft>
                          <a:spcPts val="0"/>
                        </a:spcAft>
                      </a:pPr>
                      <a:r>
                        <a:rPr lang="en-US" sz="2000">
                          <a:effectLst/>
                        </a:rPr>
                        <a:t>195</a:t>
                      </a:r>
                      <a:endParaRPr lang="en-US" sz="2000">
                        <a:effectLst/>
                        <a:latin typeface="Calibri"/>
                        <a:ea typeface="Times New Roman"/>
                        <a:cs typeface="Times New Roman"/>
                      </a:endParaRPr>
                    </a:p>
                  </a:txBody>
                  <a:tcPr marL="68580" marR="68580" marT="0" marB="0"/>
                </a:tc>
                <a:tc hMerge="1">
                  <a:txBody>
                    <a:bodyPr/>
                    <a:lstStyle/>
                    <a:p>
                      <a:endParaRPr lang="en-US"/>
                    </a:p>
                  </a:txBody>
                  <a:tcPr/>
                </a:tc>
                <a:tc>
                  <a:txBody>
                    <a:bodyPr/>
                    <a:lstStyle/>
                    <a:p>
                      <a:pPr marL="0" marR="0" algn="just">
                        <a:lnSpc>
                          <a:spcPct val="115000"/>
                        </a:lnSpc>
                        <a:spcBef>
                          <a:spcPts val="0"/>
                        </a:spcBef>
                        <a:spcAft>
                          <a:spcPts val="0"/>
                        </a:spcAft>
                      </a:pPr>
                      <a:r>
                        <a:rPr lang="en-US" sz="2000" dirty="0">
                          <a:effectLst/>
                        </a:rPr>
                        <a:t>500</a:t>
                      </a:r>
                      <a:endParaRPr lang="en-US" sz="2000" dirty="0">
                        <a:effectLst/>
                        <a:latin typeface="Calibri"/>
                        <a:ea typeface="Times New Roman"/>
                        <a:cs typeface="Times New Roman"/>
                      </a:endParaRPr>
                    </a:p>
                  </a:txBody>
                  <a:tcPr marL="68580" marR="68580" marT="0" marB="0"/>
                </a:tc>
              </a:tr>
            </a:tbl>
          </a:graphicData>
        </a:graphic>
      </p:graphicFrame>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Weekly</a:t>
            </a:r>
            <a:r>
              <a:rPr kumimoji="0" lang="en-US" sz="3000" b="1" i="0" u="none" strike="noStrike" kern="1200" cap="none" spc="0" normalizeH="0" noProof="0" dirty="0" smtClean="0">
                <a:ln>
                  <a:noFill/>
                </a:ln>
                <a:solidFill>
                  <a:schemeClr val="dk1"/>
                </a:solidFill>
                <a:effectLst/>
                <a:uLnTx/>
                <a:uFillTx/>
                <a:latin typeface="+mn-lt"/>
                <a:ea typeface="+mn-ea"/>
                <a:cs typeface="+mn-cs"/>
              </a:rPr>
              <a:t> Assignment</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403304200"/>
      </p:ext>
    </p:extLst>
  </p:cSld>
  <p:clrMapOvr>
    <a:masterClrMapping/>
  </p:clrMapOvr>
  <p:transition spd="slow">
    <p:push dir="u"/>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Can you conclude that the preference patterns are independent of income levels</a:t>
                </a:r>
                <a:r>
                  <a:rPr lang="en-US" sz="2200" dirty="0" smtClean="0"/>
                  <a:t>?(</a:t>
                </a:r>
                <a:r>
                  <a:rPr lang="en-US" sz="2200" dirty="0"/>
                  <a:t>Given as 5% level of significance, the value of  </a:t>
                </a:r>
                <a14:m>
                  <m:oMath xmlns:m="http://schemas.openxmlformats.org/officeDocument/2006/math">
                    <m:sSup>
                      <m:sSupPr>
                        <m:ctrlPr>
                          <a:rPr lang="en-US" sz="2200" i="1">
                            <a:latin typeface="Cambria Math" panose="02040503050406030204" pitchFamily="18" charset="0"/>
                          </a:rPr>
                        </m:ctrlPr>
                      </m:sSupPr>
                      <m:e>
                        <m:r>
                          <a:rPr lang="en-US" sz="2200" i="1">
                            <a:latin typeface="Cambria Math"/>
                          </a:rPr>
                          <m:t>𝜒</m:t>
                        </m:r>
                      </m:e>
                      <m:sup>
                        <m:r>
                          <a:rPr lang="en-US" sz="2200" i="1">
                            <a:latin typeface="Cambria Math"/>
                          </a:rPr>
                          <m:t> 2</m:t>
                        </m:r>
                      </m:sup>
                    </m:sSup>
                  </m:oMath>
                </a14:m>
                <a:r>
                  <a:rPr lang="en-US" sz="2200" dirty="0"/>
                  <a:t> for 4 </a:t>
                </a:r>
                <a:r>
                  <a:rPr lang="en-US" sz="2200" dirty="0" err="1"/>
                  <a:t>d.f</a:t>
                </a:r>
                <a:r>
                  <a:rPr lang="en-US" sz="2200" dirty="0"/>
                  <a:t> = 9.49).</a:t>
                </a:r>
                <a:r>
                  <a:rPr lang="en-US" sz="2200" b="1" dirty="0"/>
                  <a:t> </a:t>
                </a:r>
                <a:r>
                  <a:rPr lang="en-US" sz="2200" dirty="0"/>
                  <a:t>	</a:t>
                </a:r>
                <a:r>
                  <a:rPr lang="en-US" sz="2200" b="1" dirty="0" smtClean="0"/>
                  <a:t>                       </a:t>
                </a:r>
                <a:r>
                  <a:rPr lang="en-US" sz="2200" b="1" dirty="0"/>
                  <a:t>Ans. </a:t>
                </a:r>
                <a14:m>
                  <m:oMath xmlns:m="http://schemas.openxmlformats.org/officeDocument/2006/math">
                    <m:sSub>
                      <m:sSubPr>
                        <m:ctrlPr>
                          <a:rPr lang="en-US" sz="2200" b="1" i="1">
                            <a:latin typeface="Cambria Math" panose="02040503050406030204" pitchFamily="18" charset="0"/>
                          </a:rPr>
                        </m:ctrlPr>
                      </m:sSubPr>
                      <m:e>
                        <m:sSup>
                          <m:sSupPr>
                            <m:ctrlPr>
                              <a:rPr lang="en-US" sz="2200" i="1">
                                <a:latin typeface="Cambria Math" panose="02040503050406030204" pitchFamily="18" charset="0"/>
                              </a:rPr>
                            </m:ctrlPr>
                          </m:sSupPr>
                          <m:e>
                            <m:r>
                              <a:rPr lang="en-US" sz="2200" i="1">
                                <a:latin typeface="Cambria Math"/>
                              </a:rPr>
                              <m:t>𝜒</m:t>
                            </m:r>
                          </m:e>
                          <m:sup>
                            <m:r>
                              <a:rPr lang="en-US" sz="2200" i="1">
                                <a:latin typeface="Cambria Math"/>
                              </a:rPr>
                              <m:t> 2</m:t>
                            </m:r>
                          </m:sup>
                        </m:sSup>
                      </m:e>
                      <m:sub>
                        <m:r>
                          <a:rPr lang="en-US" sz="2200" b="1" i="1">
                            <a:latin typeface="Cambria Math"/>
                          </a:rPr>
                          <m:t>𝒄𝒂𝒍</m:t>
                        </m:r>
                      </m:sub>
                    </m:sSub>
                    <m:r>
                      <a:rPr lang="en-US" sz="2200" b="1" i="1">
                        <a:latin typeface="Cambria Math"/>
                      </a:rPr>
                      <m:t>=</m:t>
                    </m:r>
                    <m:r>
                      <a:rPr lang="en-US" sz="2200" b="1" i="1">
                        <a:latin typeface="Cambria Math"/>
                      </a:rPr>
                      <m:t>𝟓𝟏</m:t>
                    </m:r>
                    <m:r>
                      <a:rPr lang="en-US" sz="2200" b="1" i="1">
                        <a:latin typeface="Cambria Math"/>
                      </a:rPr>
                      <m:t>.</m:t>
                    </m:r>
                    <m:r>
                      <a:rPr lang="en-US" sz="2200" b="1" i="1">
                        <a:latin typeface="Cambria Math"/>
                      </a:rPr>
                      <m:t>𝟎𝟑𝟔</m:t>
                    </m:r>
                  </m:oMath>
                </a14:m>
                <a:r>
                  <a:rPr lang="en-US" sz="2200" b="1" dirty="0"/>
                  <a:t>; Not Significant</a:t>
                </a: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0">
                <a:blip r:embed="rId2"/>
                <a:stretch>
                  <a:fillRect l="-963" t="-943" r="-14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9DFA99B-FB43-454F-8374-15832EE6A0BC}"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IV</a:t>
            </a:r>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Weekly</a:t>
            </a:r>
            <a:r>
              <a:rPr kumimoji="0" lang="en-US" sz="3000" b="1" i="0" u="none" strike="noStrike" kern="1200" cap="none" spc="0" normalizeH="0" noProof="0" dirty="0" smtClean="0">
                <a:ln>
                  <a:noFill/>
                </a:ln>
                <a:solidFill>
                  <a:schemeClr val="dk1"/>
                </a:solidFill>
                <a:effectLst/>
                <a:uLnTx/>
                <a:uFillTx/>
                <a:latin typeface="+mn-lt"/>
                <a:ea typeface="+mn-ea"/>
                <a:cs typeface="+mn-cs"/>
              </a:rPr>
              <a:t> Assignment</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754369889"/>
      </p:ext>
    </p:extLst>
  </p:cSld>
  <p:clrMapOvr>
    <a:masterClrMapping/>
  </p:clrMapOvr>
  <p:transition spd="slow">
    <p:push dir="u"/>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lvl="0" indent="0">
                  <a:buNone/>
                </a:pPr>
                <a:r>
                  <a:rPr lang="en-US" sz="2200" dirty="0" smtClean="0"/>
                  <a:t>1. A </a:t>
                </a:r>
                <a:r>
                  <a:rPr lang="en-US" sz="2200" dirty="0"/>
                  <a:t>sample of 20 items has mean 42 units and S.D. 5 units. It is a random sample from a normal population with mean 45 units. Then in test of hypothesis we get the following results? For this data </a:t>
                </a:r>
                <a14:m>
                  <m:oMath xmlns:m="http://schemas.openxmlformats.org/officeDocument/2006/math">
                    <m:sSub>
                      <m:sSubPr>
                        <m:ctrlPr>
                          <a:rPr lang="en-US" sz="2200" i="1">
                            <a:latin typeface="Cambria Math" panose="02040503050406030204" pitchFamily="18" charset="0"/>
                          </a:rPr>
                        </m:ctrlPr>
                      </m:sSubPr>
                      <m:e>
                        <m:r>
                          <m:rPr>
                            <m:sty m:val="p"/>
                          </m:rPr>
                          <a:rPr lang="en-US" sz="2200" b="0" i="0">
                            <a:latin typeface="Cambria Math"/>
                          </a:rPr>
                          <m:t>t</m:t>
                        </m:r>
                      </m:e>
                      <m:sub>
                        <m:r>
                          <m:rPr>
                            <m:sty m:val="p"/>
                          </m:rPr>
                          <a:rPr lang="en-US" sz="2200" b="0" i="0">
                            <a:latin typeface="Cambria Math"/>
                          </a:rPr>
                          <m:t>tab</m:t>
                        </m:r>
                      </m:sub>
                    </m:sSub>
                    <m:r>
                      <a:rPr lang="en-US" sz="2200" b="0" i="0">
                        <a:latin typeface="Cambria Math"/>
                      </a:rPr>
                      <m:t>=2.09</m:t>
                    </m:r>
                  </m:oMath>
                </a14:m>
                <a:r>
                  <a:rPr lang="en-US" sz="2200" dirty="0"/>
                  <a:t> at 5% level of significance.                                </a:t>
                </a:r>
              </a:p>
              <a:p>
                <a:pPr marL="457200" lvl="0" indent="-457200">
                  <a:buFont typeface="+mj-lt"/>
                  <a:buAutoNum type="alphaLcParenR"/>
                </a:pPr>
                <a:r>
                  <a:rPr lang="en-US" sz="2200" dirty="0" smtClean="0"/>
                  <a:t>D.f.</a:t>
                </a:r>
                <a:r>
                  <a:rPr lang="en-US" sz="2200" dirty="0"/>
                  <a:t> </a:t>
                </a:r>
                <a14:m>
                  <m:oMath xmlns:m="http://schemas.openxmlformats.org/officeDocument/2006/math">
                    <m:r>
                      <m:rPr>
                        <m:sty m:val="p"/>
                      </m:rPr>
                      <a:rPr lang="en-US" sz="2200" b="0" i="0">
                        <a:latin typeface="Cambria Math"/>
                      </a:rPr>
                      <m:t>γ</m:t>
                    </m:r>
                    <m:r>
                      <a:rPr lang="en-US" sz="2200" b="0" i="0">
                        <a:latin typeface="Cambria Math"/>
                      </a:rPr>
                      <m:t>=19</m:t>
                    </m:r>
                  </m:oMath>
                </a14:m>
                <a:endParaRPr lang="en-US" sz="2200" dirty="0"/>
              </a:p>
              <a:p>
                <a:pPr marL="457200" lvl="0" indent="-457200">
                  <a:buFont typeface="+mj-lt"/>
                  <a:buAutoNum type="alphaLcParenR"/>
                </a:pPr>
                <a14:m>
                  <m:oMath xmlns:m="http://schemas.openxmlformats.org/officeDocument/2006/math">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m:rPr>
                                <m:sty m:val="p"/>
                              </m:rPr>
                              <a:rPr lang="en-US" sz="2200" b="0" i="0">
                                <a:latin typeface="Cambria Math"/>
                              </a:rPr>
                              <m:t>t</m:t>
                            </m:r>
                          </m:e>
                        </m:d>
                      </m:e>
                      <m:sub>
                        <m:r>
                          <m:rPr>
                            <m:sty m:val="p"/>
                          </m:rPr>
                          <a:rPr lang="en-US" sz="2200" b="0" i="0">
                            <a:latin typeface="Cambria Math"/>
                          </a:rPr>
                          <m:t>cal</m:t>
                        </m:r>
                      </m:sub>
                    </m:sSub>
                    <m:r>
                      <a:rPr lang="en-US" sz="2200" b="0" i="0">
                        <a:latin typeface="Cambria Math"/>
                      </a:rPr>
                      <m:t>=2.615</m:t>
                    </m:r>
                  </m:oMath>
                </a14:m>
                <a:endParaRPr lang="en-US" sz="2200" dirty="0"/>
              </a:p>
              <a:p>
                <a:pPr marL="457200" lvl="0" indent="-457200">
                  <a:buFont typeface="+mj-lt"/>
                  <a:buAutoNum type="alphaLcParenR"/>
                </a:pPr>
                <a14:m>
                  <m:oMath xmlns:m="http://schemas.openxmlformats.org/officeDocument/2006/math">
                    <m:sSub>
                      <m:sSubPr>
                        <m:ctrlPr>
                          <a:rPr lang="en-US" sz="2200" i="1">
                            <a:latin typeface="Cambria Math" panose="02040503050406030204" pitchFamily="18" charset="0"/>
                          </a:rPr>
                        </m:ctrlPr>
                      </m:sSubPr>
                      <m:e>
                        <m:r>
                          <m:rPr>
                            <m:sty m:val="p"/>
                          </m:rPr>
                          <a:rPr lang="en-US" sz="2200" b="0" i="0">
                            <a:latin typeface="Cambria Math"/>
                          </a:rPr>
                          <m:t>H</m:t>
                        </m:r>
                      </m:e>
                      <m:sub>
                        <m:r>
                          <a:rPr lang="en-US" sz="2200" b="0" i="0">
                            <a:latin typeface="Cambria Math"/>
                          </a:rPr>
                          <m:t>1</m:t>
                        </m:r>
                      </m:sub>
                    </m:sSub>
                  </m:oMath>
                </a14:m>
                <a:r>
                  <a:rPr lang="en-US" sz="2200" dirty="0"/>
                  <a:t> accepted</a:t>
                </a:r>
              </a:p>
              <a:p>
                <a:pPr marL="457200" lvl="0" indent="-457200">
                  <a:buFont typeface="+mj-lt"/>
                  <a:buAutoNum type="alphaLcParenR"/>
                </a:pPr>
                <a:r>
                  <a:rPr lang="en-US" sz="2200" dirty="0"/>
                  <a:t>There is significant difference between the sample mean and population mean</a:t>
                </a:r>
                <a:r>
                  <a:rPr lang="en-US" sz="2200" dirty="0" smtClean="0"/>
                  <a:t>.</a:t>
                </a:r>
              </a:p>
              <a:p>
                <a:pPr marL="0" lvl="0" indent="0">
                  <a:buNone/>
                </a:pPr>
                <a:r>
                  <a:rPr lang="en-US" sz="2200" dirty="0" smtClean="0"/>
                  <a:t>2.</a:t>
                </a:r>
                <a:r>
                  <a:rPr lang="en-US" sz="2200" dirty="0"/>
                  <a:t> A random sample of 900 members has mean 3.4cms. If it is reasonably regarded as a sample from a large population of mean 3.2cms and S.D. 2.3 </a:t>
                </a:r>
                <a:r>
                  <a:rPr lang="en-US" sz="2200" dirty="0" err="1"/>
                  <a:t>cms</a:t>
                </a:r>
                <a:r>
                  <a:rPr lang="en-US" sz="2200" dirty="0"/>
                  <a:t>. If the tabulated value for this </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1037" t="-809" r="-741" b="-983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5FC2617-DB32-4179-B5DF-F00FAE145FE3}" type="datetime1">
              <a:rPr lang="en-US" smtClean="0"/>
              <a:t>10/18/2021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dirty="0"/>
          </a:p>
        </p:txBody>
      </p:sp>
      <p:sp>
        <p:nvSpPr>
          <p:cNvPr id="9"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MCQ</a:t>
            </a:r>
            <a:r>
              <a:rPr kumimoji="0" lang="en-US" sz="3000" b="1" i="0" u="none" strike="noStrike" kern="1200" cap="none" spc="0" normalizeH="0" noProof="0" dirty="0" smtClean="0">
                <a:ln>
                  <a:noFill/>
                </a:ln>
                <a:solidFill>
                  <a:schemeClr val="dk1"/>
                </a:solidFill>
                <a:effectLst/>
                <a:uLnTx/>
                <a:uFillTx/>
                <a:latin typeface="+mn-lt"/>
                <a:ea typeface="+mn-ea"/>
                <a:cs typeface="+mn-cs"/>
              </a:rPr>
              <a:t> s</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B868DA-22D5-430E-A7A0-3DD2DC3A7565}"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Unit No.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000" b="0" i="0" u="none" strike="noStrike" kern="1200" cap="none" spc="0" normalizeH="0" baseline="0" noProof="0" dirty="0" smtClean="0">
                <a:ln>
                  <a:noFill/>
                </a:ln>
                <a:solidFill>
                  <a:schemeClr val="dk1"/>
                </a:solidFill>
                <a:effectLst/>
                <a:uLnTx/>
                <a:uFillTx/>
                <a:latin typeface="+mn-lt"/>
                <a:ea typeface="+mn-ea"/>
                <a:cs typeface="+mn-cs"/>
              </a:rPr>
              <a:t>CO-PSO </a:t>
            </a:r>
            <a:r>
              <a:rPr lang="en-US" sz="3000" dirty="0" smtClean="0"/>
              <a:t>Mapping(CO4)</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457200" y="1676400"/>
            <a:ext cx="8229600" cy="4525963"/>
          </a:xfrm>
        </p:spPr>
        <p:txBody>
          <a:bodyPr>
            <a:normAutofit/>
          </a:bodyPr>
          <a:lstStyle/>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r>
              <a:rPr lang="en-US" sz="2200" dirty="0" smtClean="0"/>
              <a:t>	</a:t>
            </a:r>
          </a:p>
          <a:p>
            <a:pPr marL="0" indent="0">
              <a:buNone/>
            </a:pPr>
            <a:endParaRPr lang="en-US" sz="2200" dirty="0"/>
          </a:p>
          <a:p>
            <a:pPr marL="0" indent="0">
              <a:buNone/>
            </a:pPr>
            <a:endParaRPr lang="en-US" sz="2200" dirty="0" smtClean="0"/>
          </a:p>
          <a:p>
            <a:pPr marL="0" indent="0" algn="ctr">
              <a:buNone/>
            </a:pPr>
            <a:r>
              <a:rPr lang="en-US" sz="2200" dirty="0" smtClean="0"/>
              <a:t>*</a:t>
            </a:r>
            <a:r>
              <a:rPr lang="en-US" sz="2200" dirty="0"/>
              <a:t>L= Low	*M= Medium         *H= High</a:t>
            </a:r>
          </a:p>
          <a:p>
            <a:pPr marL="0" indent="0">
              <a:buNone/>
            </a:pPr>
            <a:endParaRPr lang="en-US" sz="2200" dirty="0" smtClean="0"/>
          </a:p>
        </p:txBody>
      </p:sp>
      <p:graphicFrame>
        <p:nvGraphicFramePr>
          <p:cNvPr id="2" name="Table 1"/>
          <p:cNvGraphicFramePr>
            <a:graphicFrameLocks noGrp="1"/>
          </p:cNvGraphicFramePr>
          <p:nvPr>
            <p:extLst>
              <p:ext uri="{D42A27DB-BD31-4B8C-83A1-F6EECF244321}">
                <p14:modId xmlns:p14="http://schemas.microsoft.com/office/powerpoint/2010/main" val="1990045662"/>
              </p:ext>
            </p:extLst>
          </p:nvPr>
        </p:nvGraphicFramePr>
        <p:xfrm>
          <a:off x="723900" y="1676400"/>
          <a:ext cx="7429500" cy="3581400"/>
        </p:xfrm>
        <a:graphic>
          <a:graphicData uri="http://schemas.openxmlformats.org/drawingml/2006/table">
            <a:tbl>
              <a:tblPr firstRow="1" firstCol="1" bandRow="1">
                <a:tableStyleId>{5C22544A-7EE6-4342-B048-85BDC9FD1C3A}</a:tableStyleId>
              </a:tblPr>
              <a:tblGrid>
                <a:gridCol w="2295349"/>
                <a:gridCol w="1607016"/>
                <a:gridCol w="1409187"/>
                <a:gridCol w="2117948"/>
              </a:tblGrid>
              <a:tr h="596900">
                <a:tc>
                  <a:txBody>
                    <a:bodyPr/>
                    <a:lstStyle/>
                    <a:p>
                      <a:pPr marL="0" marR="0" algn="ctr">
                        <a:lnSpc>
                          <a:spcPct val="115000"/>
                        </a:lnSpc>
                        <a:spcBef>
                          <a:spcPts val="0"/>
                        </a:spcBef>
                        <a:spcAft>
                          <a:spcPts val="0"/>
                        </a:spcAft>
                      </a:pPr>
                      <a:r>
                        <a:rPr lang="en-US" sz="2200" dirty="0">
                          <a:solidFill>
                            <a:schemeClr val="bg1"/>
                          </a:solidFill>
                          <a:effectLst/>
                        </a:rPr>
                        <a:t>CO</a:t>
                      </a:r>
                      <a:endParaRPr lang="en-US" sz="2200" dirty="0">
                        <a:solidFill>
                          <a:schemeClr val="bg1"/>
                        </a:solidFill>
                        <a:effectLst/>
                        <a:latin typeface="Calibri"/>
                        <a:ea typeface="Calibri"/>
                        <a:cs typeface="Times New Roman"/>
                      </a:endParaRPr>
                    </a:p>
                  </a:txBody>
                  <a:tcPr marL="68580" marR="68580" marT="0" marB="0">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bg1"/>
                          </a:solidFill>
                          <a:effectLst/>
                        </a:rPr>
                        <a:t>PSO 1</a:t>
                      </a:r>
                      <a:endParaRPr lang="en-US" sz="2200" dirty="0">
                        <a:solidFill>
                          <a:schemeClr val="bg1"/>
                        </a:solidFill>
                        <a:effectLst/>
                        <a:latin typeface="Calibri"/>
                        <a:ea typeface="Calibri"/>
                        <a:cs typeface="Times New Roman"/>
                      </a:endParaRPr>
                    </a:p>
                  </a:txBody>
                  <a:tcPr marL="68580" marR="68580" marT="0" marB="0">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bg1"/>
                          </a:solidFill>
                          <a:effectLst/>
                        </a:rPr>
                        <a:t>PSO 2</a:t>
                      </a:r>
                      <a:endParaRPr lang="en-US" sz="2200" dirty="0">
                        <a:solidFill>
                          <a:schemeClr val="bg1"/>
                        </a:solidFill>
                        <a:effectLst/>
                        <a:latin typeface="Calibri"/>
                        <a:ea typeface="Calibri"/>
                        <a:cs typeface="Times New Roman"/>
                      </a:endParaRPr>
                    </a:p>
                  </a:txBody>
                  <a:tcPr marL="68580" marR="68580" marT="0" marB="0">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bg1"/>
                          </a:solidFill>
                          <a:effectLst/>
                        </a:rPr>
                        <a:t>PSO 3</a:t>
                      </a:r>
                      <a:endParaRPr lang="en-US" sz="2200" dirty="0">
                        <a:solidFill>
                          <a:schemeClr val="bg1"/>
                        </a:solidFill>
                        <a:effectLst/>
                        <a:latin typeface="Calibri"/>
                        <a:ea typeface="Calibri"/>
                        <a:cs typeface="Times New Roman"/>
                      </a:endParaRPr>
                    </a:p>
                  </a:txBody>
                  <a:tcPr marL="68580" marR="68580" marT="0" marB="0">
                    <a:solidFill>
                      <a:schemeClr val="tx2">
                        <a:lumMod val="60000"/>
                        <a:lumOff val="40000"/>
                      </a:schemeClr>
                    </a:solidFill>
                  </a:tcPr>
                </a:tc>
              </a:tr>
              <a:tr h="596900">
                <a:tc>
                  <a:txBody>
                    <a:bodyPr/>
                    <a:lstStyle/>
                    <a:p>
                      <a:pPr marL="0" marR="0" algn="ctr">
                        <a:lnSpc>
                          <a:spcPct val="115000"/>
                        </a:lnSpc>
                        <a:spcBef>
                          <a:spcPts val="0"/>
                        </a:spcBef>
                        <a:spcAft>
                          <a:spcPts val="0"/>
                        </a:spcAft>
                      </a:pPr>
                      <a:r>
                        <a:rPr lang="en-US" sz="2200" dirty="0" smtClean="0">
                          <a:solidFill>
                            <a:schemeClr val="bg1"/>
                          </a:solidFill>
                          <a:effectLst/>
                        </a:rPr>
                        <a:t>CO.1</a:t>
                      </a:r>
                      <a:endParaRPr lang="en-US" sz="2200" dirty="0">
                        <a:solidFill>
                          <a:schemeClr val="bg1"/>
                        </a:solidFill>
                        <a:effectLst/>
                        <a:latin typeface="Calibri"/>
                        <a:ea typeface="Calibri"/>
                        <a:cs typeface="Times New Roman"/>
                      </a:endParaRPr>
                    </a:p>
                  </a:txBody>
                  <a:tcPr marL="68580" marR="68580" marT="0" marB="0" anchor="ctr">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smtClean="0">
                          <a:solidFill>
                            <a:schemeClr val="tx1"/>
                          </a:solidFill>
                          <a:effectLst/>
                          <a:latin typeface="+mn-lt"/>
                          <a:ea typeface="+mn-ea"/>
                          <a:cs typeface="+mn-cs"/>
                        </a:rPr>
                        <a:t>H</a:t>
                      </a:r>
                      <a:endParaRPr lang="en-US" sz="2200" dirty="0">
                        <a:solidFill>
                          <a:schemeClr val="tx1"/>
                        </a:solidFill>
                        <a:effectLst/>
                        <a:latin typeface="Calibri"/>
                        <a:ea typeface="Calibri"/>
                        <a:cs typeface="Times New Roman"/>
                      </a:endParaRPr>
                    </a:p>
                  </a:txBody>
                  <a:tcPr marL="68580" marR="68580" marT="0" marB="0">
                    <a:solidFill>
                      <a:schemeClr val="accent1">
                        <a:lumMod val="20000"/>
                        <a:lumOff val="80000"/>
                      </a:schemeClr>
                    </a:solidFill>
                  </a:tcPr>
                </a:tc>
                <a:tc>
                  <a:txBody>
                    <a:bodyPr/>
                    <a:lstStyle/>
                    <a:p>
                      <a:pPr marL="0" marR="0" algn="ctr">
                        <a:lnSpc>
                          <a:spcPct val="115000"/>
                        </a:lnSpc>
                        <a:spcBef>
                          <a:spcPts val="0"/>
                        </a:spcBef>
                        <a:spcAft>
                          <a:spcPts val="0"/>
                        </a:spcAft>
                      </a:pPr>
                      <a:r>
                        <a:rPr lang="en-US" sz="2200" dirty="0" smtClean="0">
                          <a:solidFill>
                            <a:schemeClr val="tx1"/>
                          </a:solidFill>
                          <a:effectLst/>
                        </a:rPr>
                        <a:t>L</a:t>
                      </a:r>
                      <a:endParaRPr lang="en-US" sz="2200" dirty="0">
                        <a:solidFill>
                          <a:schemeClr val="tx1"/>
                        </a:solidFill>
                        <a:effectLst/>
                        <a:latin typeface="Calibri"/>
                        <a:ea typeface="Calibri"/>
                        <a:cs typeface="Times New Roman"/>
                      </a:endParaRPr>
                    </a:p>
                  </a:txBody>
                  <a:tcPr marL="68580" marR="68580" marT="0" marB="0">
                    <a:solidFill>
                      <a:schemeClr val="accent1">
                        <a:lumMod val="20000"/>
                        <a:lumOff val="80000"/>
                      </a:schemeClr>
                    </a:solidFill>
                  </a:tcPr>
                </a:tc>
                <a:tc>
                  <a:txBody>
                    <a:bodyPr/>
                    <a:lstStyle/>
                    <a:p>
                      <a:pPr marL="0" marR="0" algn="ctr">
                        <a:lnSpc>
                          <a:spcPct val="115000"/>
                        </a:lnSpc>
                        <a:spcBef>
                          <a:spcPts val="0"/>
                        </a:spcBef>
                        <a:spcAft>
                          <a:spcPts val="0"/>
                        </a:spcAft>
                      </a:pPr>
                      <a:r>
                        <a:rPr lang="en-US" sz="2200" dirty="0" smtClean="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solidFill>
                      <a:schemeClr val="accent1">
                        <a:lumMod val="20000"/>
                        <a:lumOff val="80000"/>
                      </a:schemeClr>
                    </a:solidFill>
                  </a:tcPr>
                </a:tc>
              </a:tr>
              <a:tr h="596900">
                <a:tc>
                  <a:txBody>
                    <a:bodyPr/>
                    <a:lstStyle/>
                    <a:p>
                      <a:pPr marL="0" marR="0" algn="ctr">
                        <a:lnSpc>
                          <a:spcPct val="115000"/>
                        </a:lnSpc>
                        <a:spcBef>
                          <a:spcPts val="0"/>
                        </a:spcBef>
                        <a:spcAft>
                          <a:spcPts val="0"/>
                        </a:spcAft>
                      </a:pPr>
                      <a:r>
                        <a:rPr lang="en-US" sz="2200" dirty="0" smtClean="0">
                          <a:solidFill>
                            <a:schemeClr val="bg1"/>
                          </a:solidFill>
                          <a:effectLst/>
                        </a:rPr>
                        <a:t>CO.2</a:t>
                      </a:r>
                      <a:endParaRPr lang="en-US" sz="2200" dirty="0">
                        <a:solidFill>
                          <a:schemeClr val="bg1"/>
                        </a:solidFill>
                        <a:effectLst/>
                        <a:latin typeface="Calibri"/>
                        <a:ea typeface="Calibri"/>
                        <a:cs typeface="Times New Roman"/>
                      </a:endParaRPr>
                    </a:p>
                  </a:txBody>
                  <a:tcPr marL="68580" marR="68580" marT="0" marB="0" anchor="ctr">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smtClean="0">
                          <a:solidFill>
                            <a:schemeClr val="tx1"/>
                          </a:solidFill>
                          <a:effectLst/>
                        </a:rPr>
                        <a:t>L</a:t>
                      </a:r>
                      <a:endParaRPr lang="en-US" sz="2200" dirty="0">
                        <a:solidFill>
                          <a:schemeClr val="tx1"/>
                        </a:solidFill>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200" dirty="0" smtClean="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200" dirty="0" smtClean="0">
                          <a:solidFill>
                            <a:schemeClr val="tx1"/>
                          </a:solidFill>
                          <a:effectLst/>
                        </a:rPr>
                        <a:t>L</a:t>
                      </a:r>
                      <a:endParaRPr lang="en-US" sz="2200" dirty="0">
                        <a:solidFill>
                          <a:schemeClr val="tx1"/>
                        </a:solidFill>
                        <a:effectLst/>
                        <a:latin typeface="Calibri"/>
                        <a:ea typeface="Calibri"/>
                        <a:cs typeface="Times New Roman"/>
                      </a:endParaRPr>
                    </a:p>
                  </a:txBody>
                  <a:tcPr marL="68580" marR="68580" marT="0" marB="0"/>
                </a:tc>
              </a:tr>
              <a:tr h="596900">
                <a:tc>
                  <a:txBody>
                    <a:bodyPr/>
                    <a:lstStyle/>
                    <a:p>
                      <a:pPr marL="0" marR="0" algn="ctr">
                        <a:lnSpc>
                          <a:spcPct val="115000"/>
                        </a:lnSpc>
                        <a:spcBef>
                          <a:spcPts val="0"/>
                        </a:spcBef>
                        <a:spcAft>
                          <a:spcPts val="0"/>
                        </a:spcAft>
                      </a:pPr>
                      <a:r>
                        <a:rPr lang="en-US" sz="2200" dirty="0" smtClean="0">
                          <a:solidFill>
                            <a:schemeClr val="bg1"/>
                          </a:solidFill>
                          <a:effectLst/>
                        </a:rPr>
                        <a:t>CO.3</a:t>
                      </a:r>
                      <a:endParaRPr lang="en-US" sz="2200" dirty="0">
                        <a:solidFill>
                          <a:schemeClr val="bg1"/>
                        </a:solidFill>
                        <a:effectLst/>
                        <a:latin typeface="Calibri"/>
                        <a:ea typeface="Calibri"/>
                        <a:cs typeface="Times New Roman"/>
                      </a:endParaRPr>
                    </a:p>
                  </a:txBody>
                  <a:tcPr marL="68580" marR="68580" marT="0" marB="0" anchor="ctr">
                    <a:solidFill>
                      <a:schemeClr val="tx2">
                        <a:lumMod val="60000"/>
                        <a:lumOff val="40000"/>
                      </a:schemeClr>
                    </a:solidFill>
                  </a:tcPr>
                </a:tc>
                <a:tc>
                  <a:txBody>
                    <a:bodyPr/>
                    <a:lstStyle/>
                    <a:p>
                      <a:pPr marL="0" marR="0" algn="ctr">
                        <a:lnSpc>
                          <a:spcPct val="115000"/>
                        </a:lnSpc>
                        <a:spcBef>
                          <a:spcPts val="0"/>
                        </a:spcBef>
                        <a:spcAft>
                          <a:spcPts val="0"/>
                        </a:spcAft>
                      </a:pPr>
                      <a:r>
                        <a:rPr lang="en-US" sz="2200" b="0" dirty="0" smtClean="0">
                          <a:solidFill>
                            <a:schemeClr val="tx1"/>
                          </a:solidFill>
                          <a:effectLst/>
                          <a:latin typeface="Calibri"/>
                          <a:ea typeface="Calibri"/>
                          <a:cs typeface="Times New Roman"/>
                        </a:rPr>
                        <a:t>M</a:t>
                      </a:r>
                      <a:endParaRPr lang="en-US" sz="2200" b="0" dirty="0">
                        <a:solidFill>
                          <a:schemeClr val="tx1"/>
                        </a:solidFill>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2200" b="0" dirty="0" smtClean="0">
                          <a:solidFill>
                            <a:schemeClr val="tx1"/>
                          </a:solidFill>
                          <a:effectLst/>
                        </a:rPr>
                        <a:t>M</a:t>
                      </a:r>
                      <a:endParaRPr lang="en-US" sz="2200" b="0" dirty="0">
                        <a:solidFill>
                          <a:schemeClr val="tx1"/>
                        </a:solidFill>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2200" b="0" dirty="0" smtClean="0">
                          <a:solidFill>
                            <a:schemeClr val="tx1"/>
                          </a:solidFill>
                          <a:effectLst/>
                        </a:rPr>
                        <a:t>M</a:t>
                      </a:r>
                      <a:endParaRPr lang="en-US" sz="2200" b="0" dirty="0">
                        <a:solidFill>
                          <a:schemeClr val="tx1"/>
                        </a:solidFill>
                        <a:effectLst/>
                        <a:latin typeface="Calibri"/>
                        <a:ea typeface="Calibri"/>
                        <a:cs typeface="Times New Roman"/>
                      </a:endParaRPr>
                    </a:p>
                  </a:txBody>
                  <a:tcPr marL="68580" marR="68580" marT="0" marB="0">
                    <a:solidFill>
                      <a:schemeClr val="accent1">
                        <a:lumMod val="40000"/>
                        <a:lumOff val="60000"/>
                      </a:schemeClr>
                    </a:solidFill>
                  </a:tcPr>
                </a:tc>
              </a:tr>
              <a:tr h="596900">
                <a:tc>
                  <a:txBody>
                    <a:bodyPr/>
                    <a:lstStyle/>
                    <a:p>
                      <a:pPr marL="0" marR="0" algn="ctr">
                        <a:lnSpc>
                          <a:spcPct val="115000"/>
                        </a:lnSpc>
                        <a:spcBef>
                          <a:spcPts val="0"/>
                        </a:spcBef>
                        <a:spcAft>
                          <a:spcPts val="0"/>
                        </a:spcAft>
                      </a:pPr>
                      <a:r>
                        <a:rPr lang="en-US" sz="2200" dirty="0" smtClean="0">
                          <a:solidFill>
                            <a:schemeClr val="bg1"/>
                          </a:solidFill>
                          <a:effectLst/>
                        </a:rPr>
                        <a:t>CO.4</a:t>
                      </a:r>
                      <a:endParaRPr lang="en-US" sz="2200" dirty="0">
                        <a:solidFill>
                          <a:schemeClr val="bg1"/>
                        </a:solidFill>
                        <a:effectLst/>
                        <a:latin typeface="Calibri"/>
                        <a:ea typeface="Calibri"/>
                        <a:cs typeface="Times New Roman"/>
                      </a:endParaRPr>
                    </a:p>
                  </a:txBody>
                  <a:tcPr marL="68580" marR="68580" marT="0" marB="0" anchor="ctr">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smtClean="0">
                          <a:solidFill>
                            <a:schemeClr val="tx1"/>
                          </a:solidFill>
                          <a:effectLst/>
                        </a:rPr>
                        <a:t>H</a:t>
                      </a:r>
                      <a:endParaRPr lang="en-US" sz="2200" dirty="0">
                        <a:solidFill>
                          <a:schemeClr val="tx1"/>
                        </a:solidFill>
                        <a:effectLst/>
                        <a:latin typeface="Calibri"/>
                        <a:ea typeface="Calibri"/>
                        <a:cs typeface="Times New Roman"/>
                      </a:endParaRPr>
                    </a:p>
                  </a:txBody>
                  <a:tcPr marL="68580" marR="68580" marT="0" marB="0">
                    <a:solidFill>
                      <a:srgbClr val="FF0000"/>
                    </a:solidFill>
                  </a:tcPr>
                </a:tc>
                <a:tc>
                  <a:txBody>
                    <a:bodyPr/>
                    <a:lstStyle/>
                    <a:p>
                      <a:pPr marL="0" marR="0" algn="ctr">
                        <a:lnSpc>
                          <a:spcPct val="115000"/>
                        </a:lnSpc>
                        <a:spcBef>
                          <a:spcPts val="0"/>
                        </a:spcBef>
                        <a:spcAft>
                          <a:spcPts val="0"/>
                        </a:spcAft>
                      </a:pPr>
                      <a:r>
                        <a:rPr lang="en-US" sz="2200" dirty="0" smtClean="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solidFill>
                      <a:srgbClr val="FF0000"/>
                    </a:solidFill>
                  </a:tcPr>
                </a:tc>
                <a:tc>
                  <a:txBody>
                    <a:bodyPr/>
                    <a:lstStyle/>
                    <a:p>
                      <a:pPr marL="0" marR="0" algn="ctr">
                        <a:lnSpc>
                          <a:spcPct val="115000"/>
                        </a:lnSpc>
                        <a:spcBef>
                          <a:spcPts val="0"/>
                        </a:spcBef>
                        <a:spcAft>
                          <a:spcPts val="0"/>
                        </a:spcAft>
                      </a:pPr>
                      <a:r>
                        <a:rPr lang="en-US" sz="2200" dirty="0" smtClean="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solidFill>
                      <a:srgbClr val="FF0000"/>
                    </a:solidFill>
                  </a:tcPr>
                </a:tc>
              </a:tr>
              <a:tr h="596900">
                <a:tc>
                  <a:txBody>
                    <a:bodyPr/>
                    <a:lstStyle/>
                    <a:p>
                      <a:pPr marL="0" marR="0" algn="ctr">
                        <a:lnSpc>
                          <a:spcPct val="115000"/>
                        </a:lnSpc>
                        <a:spcBef>
                          <a:spcPts val="0"/>
                        </a:spcBef>
                        <a:spcAft>
                          <a:spcPts val="0"/>
                        </a:spcAft>
                      </a:pPr>
                      <a:r>
                        <a:rPr lang="en-US" sz="2200" dirty="0" smtClean="0">
                          <a:solidFill>
                            <a:schemeClr val="bg1"/>
                          </a:solidFill>
                          <a:effectLst/>
                        </a:rPr>
                        <a:t>CO.5</a:t>
                      </a:r>
                      <a:endParaRPr lang="en-US" sz="2200" dirty="0">
                        <a:solidFill>
                          <a:schemeClr val="bg1"/>
                        </a:solidFill>
                        <a:effectLst/>
                        <a:latin typeface="Calibri"/>
                        <a:ea typeface="Calibri"/>
                        <a:cs typeface="Times New Roman"/>
                      </a:endParaRPr>
                    </a:p>
                  </a:txBody>
                  <a:tcPr marL="68580" marR="68580" marT="0" marB="0" anchor="ctr">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smtClean="0">
                          <a:solidFill>
                            <a:schemeClr val="tx1"/>
                          </a:solidFill>
                          <a:effectLst/>
                        </a:rPr>
                        <a:t>H</a:t>
                      </a:r>
                      <a:endParaRPr lang="en-US" sz="2200" dirty="0">
                        <a:solidFill>
                          <a:schemeClr val="tx1"/>
                        </a:solidFill>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2200" dirty="0" smtClean="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solidFill>
                      <a:schemeClr val="accent1">
                        <a:lumMod val="40000"/>
                        <a:lumOff val="60000"/>
                      </a:schemeClr>
                    </a:solidFill>
                  </a:tcPr>
                </a:tc>
                <a:tc>
                  <a:txBody>
                    <a:bodyPr/>
                    <a:lstStyle/>
                    <a:p>
                      <a:pPr marL="0" marR="0" algn="ctr">
                        <a:lnSpc>
                          <a:spcPct val="115000"/>
                        </a:lnSpc>
                        <a:spcBef>
                          <a:spcPts val="0"/>
                        </a:spcBef>
                        <a:spcAft>
                          <a:spcPts val="0"/>
                        </a:spcAft>
                      </a:pPr>
                      <a:r>
                        <a:rPr lang="en-US" sz="2200" dirty="0" smtClean="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solidFill>
                      <a:schemeClr val="accent1">
                        <a:lumMod val="40000"/>
                        <a:lumOff val="60000"/>
                      </a:schemeClr>
                    </a:solidFill>
                  </a:tcPr>
                </a:tc>
              </a:tr>
            </a:tbl>
          </a:graphicData>
        </a:graphic>
      </p:graphicFrame>
    </p:spTree>
    <p:extLst>
      <p:ext uri="{BB962C8B-B14F-4D97-AF65-F5344CB8AC3E}">
        <p14:creationId xmlns:p14="http://schemas.microsoft.com/office/powerpoint/2010/main" val="2810976931"/>
      </p:ext>
    </p:extLst>
  </p:cSld>
  <p:clrMapOvr>
    <a:masterClrMapping/>
  </p:clrMapOvr>
  <p:transition spd="slow">
    <p:push dir="u"/>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lvl="0" indent="0">
                  <a:buNone/>
                </a:pPr>
                <a:r>
                  <a:rPr lang="en-US" sz="2200" dirty="0" smtClean="0"/>
                  <a:t>data </a:t>
                </a:r>
                <a:r>
                  <a:rPr lang="en-US" sz="2200" dirty="0"/>
                  <a:t>is 1.96 at 5% level of significance. Then the following results are true.</a:t>
                </a:r>
              </a:p>
              <a:p>
                <a:pPr marL="457200" lvl="0" indent="-457200">
                  <a:buFont typeface="+mj-lt"/>
                  <a:buAutoNum type="alphaLcParenR"/>
                </a:pPr>
                <a:r>
                  <a:rPr lang="en-US" sz="2200" dirty="0"/>
                  <a:t>Use t-test for single mean.</a:t>
                </a:r>
                <a:r>
                  <a:rPr lang="en-US" sz="2200" b="1" dirty="0"/>
                  <a:t> </a:t>
                </a:r>
              </a:p>
              <a:p>
                <a:pPr marL="457200" lvl="0" indent="-457200">
                  <a:buFont typeface="+mj-lt"/>
                  <a:buAutoNum type="alphaLcParenR"/>
                </a:pPr>
                <a:r>
                  <a:rPr lang="en-US" sz="2200" dirty="0" smtClean="0"/>
                  <a:t>Use </a:t>
                </a:r>
                <a:r>
                  <a:rPr lang="en-US" sz="2200" dirty="0"/>
                  <a:t>z-test for single mean.</a:t>
                </a:r>
              </a:p>
              <a:p>
                <a:pPr marL="457200" lvl="0" indent="-457200">
                  <a:buFont typeface="+mj-lt"/>
                  <a:buAutoNum type="alphaLcParenR"/>
                </a:pPr>
                <a:r>
                  <a:rPr lang="en-US" sz="2200" dirty="0"/>
                  <a:t>Use z-test for double mean.</a:t>
                </a:r>
              </a:p>
              <a:p>
                <a:pPr marL="457200" lvl="0" indent="-457200">
                  <a:buFont typeface="+mj-lt"/>
                  <a:buAutoNum type="alphaLcParenR"/>
                </a:pPr>
                <a14:m>
                  <m:oMath xmlns:m="http://schemas.openxmlformats.org/officeDocument/2006/math">
                    <m:sSub>
                      <m:sSubPr>
                        <m:ctrlPr>
                          <a:rPr lang="en-US" sz="2200" i="1">
                            <a:latin typeface="Cambria Math" panose="02040503050406030204" pitchFamily="18" charset="0"/>
                          </a:rPr>
                        </m:ctrlPr>
                      </m:sSubPr>
                      <m:e>
                        <m:r>
                          <m:rPr>
                            <m:sty m:val="p"/>
                          </m:rPr>
                          <a:rPr lang="en-US" sz="2200" i="0">
                            <a:latin typeface="Cambria Math"/>
                          </a:rPr>
                          <m:t>H</m:t>
                        </m:r>
                      </m:e>
                      <m:sub>
                        <m:r>
                          <a:rPr lang="en-US" sz="2200" i="0">
                            <a:latin typeface="Cambria Math"/>
                          </a:rPr>
                          <m:t>0</m:t>
                        </m:r>
                      </m:sub>
                    </m:sSub>
                  </m:oMath>
                </a14:m>
                <a:r>
                  <a:rPr lang="en-US" sz="2200" dirty="0"/>
                  <a:t> is accepted</a:t>
                </a:r>
                <a:r>
                  <a:rPr lang="en-US" sz="2200" dirty="0" smtClean="0"/>
                  <a:t>.</a:t>
                </a:r>
              </a:p>
              <a:p>
                <a:pPr marL="0" lvl="0" indent="0">
                  <a:buNone/>
                </a:pPr>
                <a:r>
                  <a:rPr lang="en-US" sz="2200" dirty="0" smtClean="0"/>
                  <a:t>3.While </a:t>
                </a:r>
                <a:r>
                  <a:rPr lang="en-US" sz="2200" dirty="0"/>
                  <a:t>testing the significance of difference of two sample means in case of small sample, how is degree of freedom calculated?</a:t>
                </a:r>
                <a:r>
                  <a:rPr lang="en-US" sz="2200" b="1" dirty="0"/>
                  <a:t>                                                      </a:t>
                </a:r>
                <a:endParaRPr lang="en-US" sz="2200" dirty="0"/>
              </a:p>
              <a:p>
                <a:pPr marL="0" indent="0">
                  <a:buNone/>
                </a:pPr>
                <a:r>
                  <a:rPr lang="en-US" sz="2200" dirty="0"/>
                  <a:t>a) </a:t>
                </a:r>
                <a14:m>
                  <m:oMath xmlns:m="http://schemas.openxmlformats.org/officeDocument/2006/math">
                    <m:sSub>
                      <m:sSubPr>
                        <m:ctrlPr>
                          <a:rPr lang="en-US" sz="2200" i="1">
                            <a:latin typeface="Cambria Math" panose="02040503050406030204" pitchFamily="18" charset="0"/>
                          </a:rPr>
                        </m:ctrlPr>
                      </m:sSubPr>
                      <m:e>
                        <m:r>
                          <m:rPr>
                            <m:sty m:val="p"/>
                          </m:rPr>
                          <a:rPr lang="en-US" sz="2200" i="0">
                            <a:latin typeface="Cambria Math"/>
                          </a:rPr>
                          <m:t>n</m:t>
                        </m:r>
                      </m:e>
                      <m:sub>
                        <m:r>
                          <a:rPr lang="en-US" sz="2200" i="0">
                            <a:latin typeface="Cambria Math"/>
                          </a:rPr>
                          <m:t>1</m:t>
                        </m:r>
                      </m:sub>
                    </m:sSub>
                    <m:r>
                      <a:rPr lang="en-US" sz="2200" i="0">
                        <a:latin typeface="Cambria Math"/>
                      </a:rPr>
                      <m:t>−1</m:t>
                    </m:r>
                  </m:oMath>
                </a14:m>
                <a:r>
                  <a:rPr lang="en-US" sz="2200" dirty="0"/>
                  <a:t/>
                </a:r>
                <a:br>
                  <a:rPr lang="en-US" sz="2200" dirty="0"/>
                </a:br>
                <a:r>
                  <a:rPr lang="en-US" sz="2200" dirty="0"/>
                  <a:t>b) </a:t>
                </a:r>
                <a14:m>
                  <m:oMath xmlns:m="http://schemas.openxmlformats.org/officeDocument/2006/math">
                    <m:sSub>
                      <m:sSubPr>
                        <m:ctrlPr>
                          <a:rPr lang="en-US" sz="2200" i="1">
                            <a:latin typeface="Cambria Math" panose="02040503050406030204" pitchFamily="18" charset="0"/>
                          </a:rPr>
                        </m:ctrlPr>
                      </m:sSubPr>
                      <m:e>
                        <m:r>
                          <m:rPr>
                            <m:sty m:val="p"/>
                          </m:rPr>
                          <a:rPr lang="en-US" sz="2200" i="0">
                            <a:latin typeface="Cambria Math"/>
                          </a:rPr>
                          <m:t>n</m:t>
                        </m:r>
                      </m:e>
                      <m:sub>
                        <m:r>
                          <a:rPr lang="en-US" sz="2200" i="0">
                            <a:latin typeface="Cambria Math"/>
                          </a:rPr>
                          <m:t>1</m:t>
                        </m:r>
                      </m:sub>
                    </m:sSub>
                    <m:r>
                      <a:rPr lang="en-US" sz="2200" i="0">
                        <a:latin typeface="Cambria Math"/>
                      </a:rPr>
                      <m:t>+</m:t>
                    </m:r>
                    <m:sSub>
                      <m:sSubPr>
                        <m:ctrlPr>
                          <a:rPr lang="en-US" sz="2200" i="1">
                            <a:latin typeface="Cambria Math" panose="02040503050406030204" pitchFamily="18" charset="0"/>
                          </a:rPr>
                        </m:ctrlPr>
                      </m:sSubPr>
                      <m:e>
                        <m:r>
                          <m:rPr>
                            <m:sty m:val="p"/>
                          </m:rPr>
                          <a:rPr lang="en-US" sz="2200" i="0">
                            <a:latin typeface="Cambria Math"/>
                          </a:rPr>
                          <m:t>n</m:t>
                        </m:r>
                      </m:e>
                      <m:sub>
                        <m:r>
                          <a:rPr lang="en-US" sz="2200" i="0">
                            <a:latin typeface="Cambria Math"/>
                          </a:rPr>
                          <m:t>2</m:t>
                        </m:r>
                      </m:sub>
                    </m:sSub>
                    <m:r>
                      <a:rPr lang="en-US" sz="2200" i="0">
                        <a:latin typeface="Cambria Math"/>
                      </a:rPr>
                      <m:t>−2</m:t>
                    </m:r>
                  </m:oMath>
                </a14:m>
                <a:r>
                  <a:rPr lang="en-US" sz="2200" dirty="0"/>
                  <a:t/>
                </a:r>
                <a:br>
                  <a:rPr lang="en-US" sz="2200" dirty="0"/>
                </a:br>
                <a:r>
                  <a:rPr lang="en-US" sz="2200" dirty="0"/>
                  <a:t>c) </a:t>
                </a:r>
                <a14:m>
                  <m:oMath xmlns:m="http://schemas.openxmlformats.org/officeDocument/2006/math">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m:rPr>
                                <m:sty m:val="p"/>
                              </m:rPr>
                              <a:rPr lang="en-US" sz="2200" i="0">
                                <a:latin typeface="Cambria Math"/>
                              </a:rPr>
                              <m:t>n</m:t>
                            </m:r>
                          </m:e>
                          <m:sub>
                            <m:r>
                              <a:rPr lang="en-US" sz="2200" i="0">
                                <a:latin typeface="Cambria Math"/>
                              </a:rPr>
                              <m:t>1</m:t>
                            </m:r>
                          </m:sub>
                        </m:sSub>
                        <m:r>
                          <a:rPr lang="en-US" sz="2200" i="0">
                            <a:latin typeface="Cambria Math"/>
                          </a:rPr>
                          <m:t>−</m:t>
                        </m:r>
                        <m:r>
                          <a:rPr lang="en-US" sz="2200" i="0">
                            <a:latin typeface="Cambria Math" panose="02040503050406030204" pitchFamily="18" charset="0"/>
                          </a:rPr>
                          <m:t>1</m:t>
                        </m:r>
                      </m:e>
                    </m:d>
                    <m:r>
                      <a:rPr lang="en-US" sz="2200" i="0">
                        <a:latin typeface="Cambria Math"/>
                      </a:rPr>
                      <m:t>+</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m:rPr>
                                <m:sty m:val="p"/>
                              </m:rPr>
                              <a:rPr lang="en-US" sz="2200" i="0">
                                <a:latin typeface="Cambria Math"/>
                              </a:rPr>
                              <m:t>n</m:t>
                            </m:r>
                          </m:e>
                          <m:sub>
                            <m:r>
                              <a:rPr lang="en-US" sz="2200" i="0">
                                <a:latin typeface="Cambria Math"/>
                              </a:rPr>
                              <m:t>2</m:t>
                            </m:r>
                          </m:sub>
                        </m:sSub>
                        <m:r>
                          <a:rPr lang="en-US" sz="2200" i="0">
                            <a:latin typeface="Cambria Math"/>
                          </a:rPr>
                          <m:t>−1</m:t>
                        </m:r>
                      </m:e>
                    </m:d>
                  </m:oMath>
                </a14:m>
                <a:r>
                  <a:rPr lang="en-US" sz="2200" dirty="0"/>
                  <a:t/>
                </a:r>
                <a:br>
                  <a:rPr lang="en-US" sz="2200" dirty="0"/>
                </a:br>
                <a:r>
                  <a:rPr lang="en-US" sz="2200" dirty="0"/>
                  <a:t>d) </a:t>
                </a:r>
                <a14:m>
                  <m:oMath xmlns:m="http://schemas.openxmlformats.org/officeDocument/2006/math">
                    <m:sSub>
                      <m:sSubPr>
                        <m:ctrlPr>
                          <a:rPr lang="en-US" sz="2200" i="1">
                            <a:latin typeface="Cambria Math" panose="02040503050406030204" pitchFamily="18" charset="0"/>
                          </a:rPr>
                        </m:ctrlPr>
                      </m:sSubPr>
                      <m:e>
                        <m:r>
                          <m:rPr>
                            <m:sty m:val="p"/>
                          </m:rPr>
                          <a:rPr lang="en-US" sz="2200" i="0">
                            <a:latin typeface="Cambria Math"/>
                          </a:rPr>
                          <m:t>n</m:t>
                        </m:r>
                      </m:e>
                      <m:sub>
                        <m:r>
                          <a:rPr lang="en-US" sz="2200" i="0">
                            <a:latin typeface="Cambria Math"/>
                          </a:rPr>
                          <m:t>2</m:t>
                        </m:r>
                      </m:sub>
                    </m:sSub>
                    <m:r>
                      <a:rPr lang="en-US" sz="2200" i="0">
                        <a:latin typeface="Cambria Math"/>
                      </a:rPr>
                      <m:t>−1</m:t>
                    </m:r>
                  </m:oMath>
                </a14:m>
                <a:endParaRPr lang="en-US" sz="2200" dirty="0"/>
              </a:p>
              <a:p>
                <a:pPr marL="0" lv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1037" t="-809" r="-27259" b="-2021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20CC4286-E6E8-4CEE-9BAD-227CAB4ECB86}" type="datetime1">
              <a:rPr lang="en-US" smtClean="0"/>
              <a:t>10/18/2021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
        <p:nvSpPr>
          <p:cNvPr id="9"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MCQ</a:t>
            </a:r>
            <a:r>
              <a:rPr kumimoji="0" lang="en-US" sz="3000" b="1" i="0" u="none" strike="noStrike" kern="1200" cap="none" spc="0" normalizeH="0" noProof="0" dirty="0" smtClean="0">
                <a:ln>
                  <a:noFill/>
                </a:ln>
                <a:solidFill>
                  <a:schemeClr val="dk1"/>
                </a:solidFill>
                <a:effectLst/>
                <a:uLnTx/>
                <a:uFillTx/>
                <a:latin typeface="+mn-lt"/>
                <a:ea typeface="+mn-ea"/>
                <a:cs typeface="+mn-cs"/>
              </a:rPr>
              <a:t> s</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1574591528"/>
      </p:ext>
    </p:extLst>
  </p:cSld>
  <p:clrMapOvr>
    <a:masterClrMapping/>
  </p:clrMapOvr>
  <p:transition spd="slow">
    <p:push dir="u"/>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lvl="0" indent="0">
                  <a:buNone/>
                </a:pPr>
                <a:r>
                  <a:rPr lang="en-US" sz="2200" dirty="0" smtClean="0"/>
                  <a:t>4.</a:t>
                </a:r>
                <a:r>
                  <a:rPr lang="en-US" sz="2200" dirty="0"/>
                  <a:t> What type of chart will be used to plot the number of defectives in the output of any process? 			</a:t>
                </a:r>
                <a:r>
                  <a:rPr lang="en-US" sz="2200" dirty="0" smtClean="0"/>
                  <a:t>   </a:t>
                </a:r>
                <a:r>
                  <a:rPr lang="en-US" sz="2200" dirty="0"/>
                  <a:t/>
                </a:r>
                <a:br>
                  <a:rPr lang="en-US" sz="2200" dirty="0"/>
                </a:br>
                <a:r>
                  <a:rPr lang="en-US" sz="2200" dirty="0"/>
                  <a:t>a)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𝑋</m:t>
                        </m:r>
                      </m:e>
                    </m:acc>
                  </m:oMath>
                </a14:m>
                <a:r>
                  <a:rPr lang="en-US" sz="2200" dirty="0"/>
                  <a:t> chart</a:t>
                </a:r>
                <a:br>
                  <a:rPr lang="en-US" sz="2200" dirty="0"/>
                </a:br>
                <a:r>
                  <a:rPr lang="en-US" sz="2200" dirty="0"/>
                  <a:t>b) R chart</a:t>
                </a:r>
                <a:br>
                  <a:rPr lang="en-US" sz="2200" dirty="0"/>
                </a:br>
                <a:r>
                  <a:rPr lang="en-US" sz="2200" dirty="0"/>
                  <a:t>c) c chart</a:t>
                </a:r>
                <a:br>
                  <a:rPr lang="en-US" sz="2200" dirty="0"/>
                </a:br>
                <a:r>
                  <a:rPr lang="en-US" sz="2200" dirty="0"/>
                  <a:t>d) p </a:t>
                </a:r>
                <a:r>
                  <a:rPr lang="en-US" sz="2200" dirty="0" smtClean="0"/>
                  <a:t>chart</a:t>
                </a:r>
              </a:p>
              <a:p>
                <a:pPr marL="0" indent="0">
                  <a:buNone/>
                </a:pPr>
                <a:r>
                  <a:rPr lang="en-US" sz="2200" dirty="0" smtClean="0"/>
                  <a:t>5.</a:t>
                </a:r>
                <a:r>
                  <a:rPr lang="en-US" sz="2200" dirty="0"/>
                  <a:t> Consider a hypothesis H</a:t>
                </a:r>
                <a:r>
                  <a:rPr lang="en-US" sz="2200" baseline="-25000" dirty="0"/>
                  <a:t>0</a:t>
                </a:r>
                <a:r>
                  <a:rPr lang="en-US" sz="2200" dirty="0"/>
                  <a:t> where µ = 5 against H</a:t>
                </a:r>
                <a:r>
                  <a:rPr lang="en-US" sz="2200" baseline="-25000" dirty="0"/>
                  <a:t>1</a:t>
                </a:r>
                <a:r>
                  <a:rPr lang="en-US" sz="2200" dirty="0"/>
                  <a:t> where µ &gt; 5. The test is?</a:t>
                </a:r>
                <a:r>
                  <a:rPr lang="en-US" sz="2200" b="1" dirty="0"/>
                  <a:t>         </a:t>
                </a:r>
                <a:r>
                  <a:rPr lang="en-US" sz="2200" dirty="0"/>
                  <a:t/>
                </a:r>
                <a:br>
                  <a:rPr lang="en-US" sz="2200" dirty="0"/>
                </a:br>
                <a:r>
                  <a:rPr lang="en-US" sz="2200" dirty="0"/>
                  <a:t>a) Right tailed</a:t>
                </a:r>
                <a:br>
                  <a:rPr lang="en-US" sz="2200" dirty="0"/>
                </a:br>
                <a:r>
                  <a:rPr lang="en-US" sz="2200" dirty="0"/>
                  <a:t>b) Left tailed</a:t>
                </a:r>
                <a:br>
                  <a:rPr lang="en-US" sz="2200" dirty="0"/>
                </a:br>
                <a:r>
                  <a:rPr lang="en-US" sz="2200" dirty="0"/>
                  <a:t>c) Center tailed</a:t>
                </a:r>
                <a:br>
                  <a:rPr lang="en-US" sz="2200" dirty="0"/>
                </a:br>
                <a:r>
                  <a:rPr lang="en-US" sz="2200" dirty="0"/>
                  <a:t>d) Cross tailed</a:t>
                </a:r>
              </a:p>
              <a:p>
                <a:pPr marL="0" lv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1280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EC75AD9-787A-473A-8D29-93092D497FF4}" type="datetime1">
              <a:rPr lang="en-US" smtClean="0"/>
              <a:t>10/18/2021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rPr>
              <a:t>MCQ</a:t>
            </a:r>
            <a:r>
              <a:rPr lang="en-US" sz="3000" b="1" dirty="0" smtClean="0"/>
              <a:t>’</a:t>
            </a:r>
            <a:r>
              <a:rPr kumimoji="0" lang="en-US" sz="3000" b="1" i="0" u="none" strike="noStrike" kern="1200" cap="none" spc="0" normalizeH="0" noProof="0" dirty="0" smtClean="0">
                <a:ln>
                  <a:noFill/>
                </a:ln>
                <a:solidFill>
                  <a:schemeClr val="dk1"/>
                </a:solidFill>
                <a:effectLst/>
                <a:uLnTx/>
                <a:uFillTx/>
              </a:rPr>
              <a:t>s</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115393009"/>
      </p:ext>
    </p:extLst>
  </p:cSld>
  <p:clrMapOvr>
    <a:masterClrMapping/>
  </p:clrMapOvr>
  <p:transition spd="slow">
    <p:push dir="u"/>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0242A4-93DA-4349-94F3-0031D472D89C}" type="datetime1">
              <a:rPr lang="en-US" smtClean="0"/>
              <a:t>10/18/2021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Old</a:t>
            </a:r>
            <a:r>
              <a:rPr kumimoji="0" lang="en-US" sz="3000" b="1" i="0" u="none" strike="noStrike" kern="1200" cap="none" spc="0" normalizeH="0" noProof="0" dirty="0" smtClean="0">
                <a:ln>
                  <a:noFill/>
                </a:ln>
                <a:solidFill>
                  <a:schemeClr val="dk1"/>
                </a:solidFill>
                <a:effectLst/>
                <a:uLnTx/>
                <a:uFillTx/>
                <a:latin typeface="+mn-lt"/>
                <a:ea typeface="+mn-ea"/>
                <a:cs typeface="+mn-cs"/>
              </a:rPr>
              <a:t> Question Papers</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8573" t="10867" r="25992" b="7095"/>
          <a:stretch/>
        </p:blipFill>
        <p:spPr bwMode="auto">
          <a:xfrm>
            <a:off x="723900" y="1143000"/>
            <a:ext cx="72771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5185333"/>
      </p:ext>
    </p:extLst>
  </p:cSld>
  <p:clrMapOvr>
    <a:masterClrMapping/>
  </p:clrMapOvr>
  <p:transition spd="slow">
    <p:push dir="u"/>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74AA63-43E7-4132-BA03-AD7859EBD648}" type="datetime1">
              <a:rPr lang="en-US" smtClean="0"/>
              <a:t>10/18/2021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Old</a:t>
            </a:r>
            <a:r>
              <a:rPr kumimoji="0" lang="en-US" sz="3000" b="1" i="0" u="none" strike="noStrike" kern="1200" cap="none" spc="0" normalizeH="0" noProof="0" dirty="0" smtClean="0">
                <a:ln>
                  <a:noFill/>
                </a:ln>
                <a:solidFill>
                  <a:schemeClr val="dk1"/>
                </a:solidFill>
                <a:effectLst/>
                <a:uLnTx/>
                <a:uFillTx/>
                <a:latin typeface="+mn-lt"/>
                <a:ea typeface="+mn-ea"/>
                <a:cs typeface="+mn-cs"/>
              </a:rPr>
              <a:t> Question Papers</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sp>
        <p:nvSpPr>
          <p:cNvPr id="2" name="Content Placeholder 1"/>
          <p:cNvSpPr>
            <a:spLocks noGrp="1"/>
          </p:cNvSpPr>
          <p:nvPr>
            <p:ph idx="1"/>
          </p:nvPr>
        </p:nvSpPr>
        <p:spPr/>
        <p:txBody>
          <a:bodyPr>
            <a:normAutofit/>
          </a:bodyPr>
          <a:lstStyle/>
          <a:p>
            <a:r>
              <a:rPr lang="en-US" sz="2200" b="1" dirty="0" smtClean="0"/>
              <a:t>Complete Question paper is available on the following link: </a:t>
            </a:r>
            <a:r>
              <a:rPr lang="en-US" sz="2200" b="1" dirty="0" smtClean="0">
                <a:hlinkClick r:id="rId2" action="ppaction://hlinkfile"/>
              </a:rPr>
              <a:t>MATHEMATICS-IV-KAS-302 (1).pdf</a:t>
            </a:r>
            <a:endParaRPr lang="en-US" sz="2200" b="1" dirty="0"/>
          </a:p>
          <a:p>
            <a:pPr marL="0" indent="0">
              <a:buNone/>
            </a:pPr>
            <a:endParaRPr lang="en-US" sz="2200" b="1" dirty="0" smtClean="0"/>
          </a:p>
        </p:txBody>
      </p:sp>
    </p:spTree>
    <p:extLst>
      <p:ext uri="{BB962C8B-B14F-4D97-AF65-F5344CB8AC3E}">
        <p14:creationId xmlns:p14="http://schemas.microsoft.com/office/powerpoint/2010/main" val="3061057851"/>
      </p:ext>
    </p:extLst>
  </p:cSld>
  <p:clrMapOvr>
    <a:masterClrMapping/>
  </p:clrMapOvr>
  <p:transition spd="slow">
    <p:push dir="u"/>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609600"/>
                <a:ext cx="8686800" cy="5486400"/>
              </a:xfrm>
            </p:spPr>
            <p:txBody>
              <a:bodyPr>
                <a:noAutofit/>
              </a:bodyPr>
              <a:lstStyle/>
              <a:p>
                <a:pPr marL="514350" lvl="0" indent="-514350">
                  <a:buFont typeface="+mj-lt"/>
                  <a:buAutoNum type="arabicPeriod"/>
                </a:pPr>
                <a:r>
                  <a:rPr lang="en-US" sz="2200" dirty="0"/>
                  <a:t>A random sample of 100 students gave a mean weight of 58 kg with S.D. of 4 kg. Test the hypothesis that mean weight of the population is 60kg. (Take </a:t>
                </a:r>
                <a14:m>
                  <m:oMath xmlns:m="http://schemas.openxmlformats.org/officeDocument/2006/math">
                    <m:r>
                      <a:rPr lang="en-US" sz="2200" i="1">
                        <a:latin typeface="Cambria Math"/>
                      </a:rPr>
                      <m:t>𝛼</m:t>
                    </m:r>
                    <m:r>
                      <a:rPr lang="en-US" sz="2200" i="1">
                        <a:latin typeface="Cambria Math"/>
                      </a:rPr>
                      <m:t>=0.05</m:t>
                    </m:r>
                  </m:oMath>
                </a14:m>
                <a:r>
                  <a:rPr lang="en-US" sz="2200" dirty="0"/>
                  <a:t> </a:t>
                </a:r>
                <a:r>
                  <a:rPr lang="en-US" sz="2200" dirty="0" smtClean="0"/>
                  <a:t>)</a:t>
                </a:r>
              </a:p>
              <a:p>
                <a:pPr marL="514350" lvl="0" indent="-514350">
                  <a:buFont typeface="+mj-lt"/>
                  <a:buAutoNum type="arabicPeriod"/>
                </a:pPr>
                <a:r>
                  <a:rPr lang="en-US" sz="2200" dirty="0" smtClean="0"/>
                  <a:t>A </a:t>
                </a:r>
                <a:r>
                  <a:rPr lang="en-US" sz="2200" dirty="0"/>
                  <a:t>random sample of 1000 workers from south India shows that their mean wages are Rs.47per week with a S.D. of </a:t>
                </a:r>
                <a:r>
                  <a:rPr lang="en-US" sz="2200" dirty="0" err="1"/>
                  <a:t>Rs</a:t>
                </a:r>
                <a:r>
                  <a:rPr lang="en-US" sz="2200" dirty="0"/>
                  <a:t>. 28. A random sample of 1500 workers from north India a mean wages of </a:t>
                </a:r>
                <a:r>
                  <a:rPr lang="en-US" sz="2200" dirty="0" err="1"/>
                  <a:t>Rs</a:t>
                </a:r>
                <a:r>
                  <a:rPr lang="en-US" sz="2200" dirty="0"/>
                  <a:t>. 49 per week with a S.D. of </a:t>
                </a:r>
                <a:r>
                  <a:rPr lang="en-US" sz="2200" dirty="0" err="1"/>
                  <a:t>Rs</a:t>
                </a:r>
                <a:r>
                  <a:rPr lang="en-US" sz="2200" dirty="0"/>
                  <a:t>. 40. Is there any significant between the mean levels of wages in two places?(Take </a:t>
                </a:r>
                <a14:m>
                  <m:oMath xmlns:m="http://schemas.openxmlformats.org/officeDocument/2006/math">
                    <m:r>
                      <a:rPr lang="en-US" sz="2200" i="1">
                        <a:latin typeface="Cambria Math"/>
                      </a:rPr>
                      <m:t>𝛼</m:t>
                    </m:r>
                    <m:r>
                      <a:rPr lang="en-US" sz="2200" i="1">
                        <a:latin typeface="Cambria Math"/>
                      </a:rPr>
                      <m:t>=0.05</m:t>
                    </m:r>
                  </m:oMath>
                </a14:m>
                <a:r>
                  <a:rPr lang="en-US" sz="2200" dirty="0"/>
                  <a:t>)</a:t>
                </a:r>
              </a:p>
              <a:p>
                <a:pPr marL="514350" lvl="0" indent="-514350">
                  <a:buFont typeface="+mj-lt"/>
                  <a:buAutoNum type="arabicPeriod"/>
                </a:pPr>
                <a:r>
                  <a:rPr lang="en-US" sz="2200" dirty="0" smtClean="0"/>
                  <a:t>The </a:t>
                </a:r>
                <a:r>
                  <a:rPr lang="en-US" sz="2200" dirty="0"/>
                  <a:t>9 items of a sample have the following values: 45,47,50,52,48,47,49,53,51. Does the mean of these values differ significantly from the assumed mean 47.5? (Test at 5% level of significance). (The value of </a:t>
                </a:r>
                <a14:m>
                  <m:oMath xmlns:m="http://schemas.openxmlformats.org/officeDocument/2006/math">
                    <m:r>
                      <a:rPr lang="en-US" sz="2200" i="1">
                        <a:latin typeface="Cambria Math"/>
                      </a:rPr>
                      <m:t>𝑡</m:t>
                    </m:r>
                  </m:oMath>
                </a14:m>
                <a:r>
                  <a:rPr lang="en-US" sz="2200" dirty="0"/>
                  <a:t> at </a:t>
                </a:r>
                <a14:m>
                  <m:oMath xmlns:m="http://schemas.openxmlformats.org/officeDocument/2006/math">
                    <m:r>
                      <a:rPr lang="en-US" sz="2200" i="1">
                        <a:latin typeface="Cambria Math"/>
                      </a:rPr>
                      <m:t>5%</m:t>
                    </m:r>
                  </m:oMath>
                </a14:m>
                <a:r>
                  <a:rPr lang="en-US" sz="2200" dirty="0"/>
                  <a:t> level of significance for 8 degree of freedom is 2.31).</a:t>
                </a:r>
              </a:p>
              <a:p>
                <a:pPr marL="514350" lvl="0" indent="-514350">
                  <a:buFont typeface="+mj-lt"/>
                  <a:buAutoNum type="arabicPeriod"/>
                </a:pPr>
                <a:r>
                  <a:rPr lang="en-US" sz="2200" dirty="0" smtClean="0"/>
                  <a:t>The </a:t>
                </a:r>
                <a:r>
                  <a:rPr lang="en-US" sz="2200" dirty="0"/>
                  <a:t>height of 6 randomly chosen sailor in inches are 63, 65,68,69,71 and 72. Those of 9 randomly chosen soldiers are 61, 62,65,66,69,70,71,72 and 73. Test at 5% level of significance whether the sailor are on the average taller than soldiers.</a:t>
                </a:r>
              </a:p>
              <a:p>
                <a:pPr marL="514350" indent="-514350">
                  <a:buFont typeface="+mj-lt"/>
                  <a:buAutoNum type="arabicPeriod"/>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609600"/>
                <a:ext cx="8686800" cy="5486400"/>
              </a:xfrm>
              <a:blipFill rotWithShape="0">
                <a:blip r:embed="rId2"/>
                <a:stretch>
                  <a:fillRect l="-982" t="-889" r="-1053" b="-1144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44305C2-BE6D-4B13-8CA7-0882BF291ACE}" type="datetime1">
              <a:rPr lang="en-US" smtClean="0"/>
              <a:t>10/18/2021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Expected Questions for University Exam (CO4)</a:t>
            </a:r>
            <a:endParaRPr kumimoji="0" lang="en-US" sz="3000" b="1" i="0" u="none" strike="noStrike" kern="1200" cap="none" spc="0" normalizeH="0" baseline="0" noProof="0" dirty="0">
              <a:ln>
                <a:noFill/>
              </a:ln>
              <a:solidFill>
                <a:schemeClr val="dk1"/>
              </a:solidFill>
              <a:effectLst/>
              <a:uLnTx/>
              <a:uFillTx/>
            </a:endParaRPr>
          </a:p>
        </p:txBody>
      </p:sp>
    </p:spTree>
  </p:cSld>
  <p:clrMapOvr>
    <a:masterClrMapping/>
  </p:clrMapOvr>
  <p:transition spd="slow">
    <p:push dir="u"/>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817164"/>
                <a:ext cx="8229600" cy="5355036"/>
              </a:xfrm>
            </p:spPr>
            <p:txBody>
              <a:bodyPr>
                <a:normAutofit/>
              </a:bodyPr>
              <a:lstStyle/>
              <a:p>
                <a:pPr marL="0" lvl="0" indent="0">
                  <a:buNone/>
                </a:pPr>
                <a:r>
                  <a:rPr lang="en-US" sz="2200" dirty="0"/>
                  <a:t>5</a:t>
                </a:r>
                <a:r>
                  <a:rPr lang="en-US" sz="2200" dirty="0" smtClean="0"/>
                  <a:t>. </a:t>
                </a:r>
                <a:r>
                  <a:rPr lang="en-US" sz="2200" dirty="0"/>
                  <a:t>Two independent sample of sizes 7 and 6 have the following values:</a:t>
                </a:r>
              </a:p>
              <a:p>
                <a:pPr marL="0" indent="0">
                  <a:buNone/>
                </a:pPr>
                <a:r>
                  <a:rPr lang="en-US" sz="2200" dirty="0"/>
                  <a:t>Sample A:	28	30	32	33	33	29	34</a:t>
                </a:r>
              </a:p>
              <a:p>
                <a:pPr marL="0" indent="0">
                  <a:buNone/>
                </a:pPr>
                <a:r>
                  <a:rPr lang="en-US" sz="2200" dirty="0"/>
                  <a:t>Sample B:	29	30	30	24	27	29</a:t>
                </a:r>
              </a:p>
              <a:p>
                <a:pPr marL="0" indent="0">
                  <a:buNone/>
                </a:pPr>
                <a:r>
                  <a:rPr lang="en-US" sz="2200" dirty="0"/>
                  <a:t>Examine whether the samples have been drawn from normal populations having the same variance? (Given that 	the value of </a:t>
                </a:r>
                <a14:m>
                  <m:oMath xmlns:m="http://schemas.openxmlformats.org/officeDocument/2006/math">
                    <m:r>
                      <a:rPr lang="en-US" sz="2200" i="1">
                        <a:latin typeface="Cambria Math"/>
                      </a:rPr>
                      <m:t>𝐹</m:t>
                    </m:r>
                  </m:oMath>
                </a14:m>
                <a:r>
                  <a:rPr lang="en-US" sz="2200" dirty="0"/>
                  <a:t> at 5% level of significance for (6,5) </a:t>
                </a:r>
                <a:r>
                  <a:rPr lang="en-US" sz="2200" dirty="0" err="1"/>
                  <a:t>d.f.</a:t>
                </a:r>
                <a:r>
                  <a:rPr lang="en-US" sz="2200" dirty="0"/>
                  <a:t> is 4.95 and for (5,6) </a:t>
                </a:r>
                <a:r>
                  <a:rPr lang="en-US" sz="2200" dirty="0" err="1"/>
                  <a:t>d.f.</a:t>
                </a:r>
                <a:r>
                  <a:rPr lang="en-US" sz="2200" dirty="0"/>
                  <a:t> is 4.39).</a:t>
                </a:r>
              </a:p>
              <a:p>
                <a:pPr marL="0" lvl="0" indent="0">
                  <a:buNone/>
                </a:pPr>
                <a:r>
                  <a:rPr lang="en-US" sz="2200" dirty="0"/>
                  <a:t>6</a:t>
                </a:r>
                <a:r>
                  <a:rPr lang="en-US" sz="2200" dirty="0" smtClean="0"/>
                  <a:t>.Write </a:t>
                </a:r>
                <a:r>
                  <a:rPr lang="en-US" sz="2200" dirty="0"/>
                  <a:t>short notes on following-</a:t>
                </a:r>
              </a:p>
              <a:p>
                <a:pPr marL="571500" lvl="0" indent="-571500">
                  <a:buFont typeface="+mj-lt"/>
                  <a:buAutoNum type="romanLcPeriod"/>
                </a:pPr>
                <a:r>
                  <a:rPr lang="en-US" sz="2200" dirty="0"/>
                  <a:t>Null hypothesis and alternate hypothesis</a:t>
                </a:r>
              </a:p>
              <a:p>
                <a:pPr marL="571500" lvl="0" indent="-571500">
                  <a:buFont typeface="+mj-lt"/>
                  <a:buAutoNum type="romanLcPeriod"/>
                </a:pPr>
                <a:r>
                  <a:rPr lang="en-US" sz="2200" dirty="0"/>
                  <a:t>Level of significance</a:t>
                </a:r>
              </a:p>
              <a:p>
                <a:pPr marL="571500" lvl="0" indent="-571500">
                  <a:buFont typeface="+mj-lt"/>
                  <a:buAutoNum type="romanLcPeriod"/>
                </a:pPr>
                <a:r>
                  <a:rPr lang="en-US" sz="2200" dirty="0"/>
                  <a:t>Critical Region</a:t>
                </a:r>
              </a:p>
              <a:p>
                <a:pPr marL="0" lvl="0" indent="0">
                  <a:buNone/>
                </a:pPr>
                <a:r>
                  <a:rPr lang="en-US" sz="2200" dirty="0"/>
                  <a:t>7</a:t>
                </a:r>
                <a:r>
                  <a:rPr lang="en-US" sz="2200" dirty="0" smtClean="0"/>
                  <a:t>. </a:t>
                </a:r>
                <a:r>
                  <a:rPr lang="en-US" sz="2200" dirty="0"/>
                  <a:t>A Survey of 240 families with 4 children is given below- </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817164"/>
                <a:ext cx="8229600" cy="5355036"/>
              </a:xfrm>
              <a:blipFill rotWithShape="1">
                <a:blip r:embed="rId2"/>
                <a:stretch>
                  <a:fillRect l="-1037" t="-683" r="-103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AE7569E-394D-4062-8CA9-EDB21088F76D}" type="datetime1">
              <a:rPr lang="en-US" smtClean="0"/>
              <a:t>10/18/2021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Expected Questions for University Exam (CO4)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1728340857"/>
      </p:ext>
    </p:extLst>
  </p:cSld>
  <p:clrMapOvr>
    <a:masterClrMapping/>
  </p:clrMapOvr>
  <p:transition spd="slow">
    <p:push dir="u"/>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28FEA43-D36F-4F34-BC62-C8E37479EF1E}" type="datetime1">
              <a:rPr lang="en-US" smtClean="0"/>
              <a:t>10/18/2021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Faculty Name: Aakansha Vyas       Subject code KAS 302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Expected Questions for University Exam (CO4)</a:t>
            </a:r>
            <a:endParaRPr kumimoji="0" lang="en-US" sz="3000" b="1" i="0" u="none" strike="noStrike" kern="1200" cap="none" spc="0" normalizeH="0" baseline="0" noProof="0" dirty="0">
              <a:ln>
                <a:noFill/>
              </a:ln>
              <a:solidFill>
                <a:schemeClr val="dk1"/>
              </a:solidFill>
              <a:effectLst/>
              <a:uLnTx/>
              <a:uFillTx/>
            </a:endParaRPr>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457200" y="914400"/>
                <a:ext cx="8229600" cy="5181600"/>
              </a:xfrm>
            </p:spPr>
            <p:txBody>
              <a:bodyPr>
                <a:noAutofit/>
              </a:bodyPr>
              <a:lstStyle/>
              <a:p>
                <a:endParaRPr lang="en-US" sz="2200" dirty="0"/>
              </a:p>
              <a:p>
                <a:endParaRPr lang="en-US" sz="2200" dirty="0" smtClean="0"/>
              </a:p>
              <a:p>
                <a:endParaRPr lang="en-US" sz="2200" dirty="0"/>
              </a:p>
              <a:p>
                <a:pPr marL="0" indent="0">
                  <a:buNone/>
                </a:pPr>
                <a:endParaRPr lang="en-US" sz="2200" dirty="0" smtClean="0"/>
              </a:p>
              <a:p>
                <a:pPr marL="0" indent="0">
                  <a:buNone/>
                </a:pPr>
                <a:r>
                  <a:rPr lang="en-US" sz="2200" dirty="0" smtClean="0"/>
                  <a:t>Use </a:t>
                </a:r>
                <a:r>
                  <a:rPr lang="en-US" sz="2200" dirty="0"/>
                  <a:t>Chi Square test to state whether the male and female birth are equally possible. The value of </a:t>
                </a:r>
                <a14:m>
                  <m:oMath xmlns:m="http://schemas.openxmlformats.org/officeDocument/2006/math">
                    <m:sSup>
                      <m:sSupPr>
                        <m:ctrlPr>
                          <a:rPr lang="en-US" sz="2200" i="1">
                            <a:latin typeface="Cambria Math" panose="02040503050406030204" pitchFamily="18" charset="0"/>
                          </a:rPr>
                        </m:ctrlPr>
                      </m:sSupPr>
                      <m:e>
                        <m:r>
                          <a:rPr lang="en-US" sz="2200" i="1">
                            <a:latin typeface="Cambria Math"/>
                          </a:rPr>
                          <m:t>𝜒</m:t>
                        </m:r>
                      </m:e>
                      <m:sup>
                        <m:r>
                          <a:rPr lang="en-US" sz="2200" i="1">
                            <a:latin typeface="Cambria Math"/>
                          </a:rPr>
                          <m:t>2</m:t>
                        </m:r>
                      </m:sup>
                    </m:sSup>
                  </m:oMath>
                </a14:m>
                <a:r>
                  <a:rPr lang="en-US" sz="2200" dirty="0"/>
                  <a:t>for 4 degree of freedom at 5% level of significance is 9.49.</a:t>
                </a:r>
              </a:p>
              <a:p>
                <a:pPr marL="0" lvl="0" indent="0">
                  <a:buNone/>
                </a:pPr>
                <a:r>
                  <a:rPr lang="en-US" sz="2200" dirty="0"/>
                  <a:t>8</a:t>
                </a:r>
                <a:r>
                  <a:rPr lang="en-US" sz="2200" dirty="0" smtClean="0"/>
                  <a:t>. A </a:t>
                </a:r>
                <a:r>
                  <a:rPr lang="en-US" sz="2200" dirty="0"/>
                  <a:t>die is thrown 276 times and the results of these throws are given below:  			    </a:t>
                </a:r>
              </a:p>
              <a:p>
                <a:pPr marL="0" indent="0">
                  <a:buNone/>
                </a:pPr>
                <a:r>
                  <a:rPr lang="en-US" sz="2200" dirty="0"/>
                  <a:t>No. appeared on the </a:t>
                </a:r>
                <a:r>
                  <a:rPr lang="en-US" sz="2200" dirty="0" smtClean="0"/>
                  <a:t>die1</a:t>
                </a:r>
                <a:r>
                  <a:rPr lang="en-US" sz="2200" dirty="0"/>
                  <a:t>	2	3	4	5	6</a:t>
                </a:r>
              </a:p>
              <a:p>
                <a:pPr marL="0" indent="0">
                  <a:buNone/>
                </a:pPr>
                <a:r>
                  <a:rPr lang="en-US" sz="2200" dirty="0"/>
                  <a:t>Frequency	</a:t>
                </a:r>
                <a:r>
                  <a:rPr lang="en-US" sz="2200" dirty="0" smtClean="0"/>
                  <a:t>	40</a:t>
                </a:r>
                <a:r>
                  <a:rPr lang="en-US" sz="2200" dirty="0"/>
                  <a:t>	32	29	59	57	</a:t>
                </a:r>
                <a:r>
                  <a:rPr lang="en-US" sz="2200" dirty="0" smtClean="0"/>
                  <a:t>59</a:t>
                </a:r>
              </a:p>
              <a:p>
                <a:pPr marL="0" indent="0">
                  <a:buNone/>
                </a:pPr>
                <a:r>
                  <a:rPr lang="en-US" sz="2200" dirty="0"/>
                  <a:t>Test whether the die is biased or not. (The value of </a:t>
                </a:r>
                <a14:m>
                  <m:oMath xmlns:m="http://schemas.openxmlformats.org/officeDocument/2006/math">
                    <m:sSup>
                      <m:sSupPr>
                        <m:ctrlPr>
                          <a:rPr lang="en-US" sz="2200" i="1">
                            <a:latin typeface="Cambria Math" panose="02040503050406030204" pitchFamily="18" charset="0"/>
                          </a:rPr>
                        </m:ctrlPr>
                      </m:sSupPr>
                      <m:e>
                        <m:r>
                          <a:rPr lang="en-US" sz="2200" i="1">
                            <a:latin typeface="Cambria Math"/>
                          </a:rPr>
                          <m:t>𝜒</m:t>
                        </m:r>
                      </m:e>
                      <m:sup>
                        <m:r>
                          <a:rPr lang="en-US" sz="2200" i="1">
                            <a:latin typeface="Cambria Math"/>
                          </a:rPr>
                          <m:t>2</m:t>
                        </m:r>
                      </m:sup>
                    </m:sSup>
                  </m:oMath>
                </a14:m>
                <a:r>
                  <a:rPr lang="en-US" sz="2200" dirty="0"/>
                  <a:t> at </a:t>
                </a:r>
                <a14:m>
                  <m:oMath xmlns:m="http://schemas.openxmlformats.org/officeDocument/2006/math">
                    <m:r>
                      <a:rPr lang="en-US" sz="2200" i="1">
                        <a:latin typeface="Cambria Math"/>
                      </a:rPr>
                      <m:t>5%</m:t>
                    </m:r>
                  </m:oMath>
                </a14:m>
                <a:r>
                  <a:rPr lang="en-US" sz="2200" dirty="0"/>
                  <a:t> level of significance for 5 degree of freedom is 11.09).</a:t>
                </a:r>
              </a:p>
              <a:p>
                <a:pPr marL="0" indent="0">
                  <a:buNone/>
                </a:pPr>
                <a:endParaRPr lang="en-US" sz="2200" dirty="0"/>
              </a:p>
              <a:p>
                <a:pPr marL="0" indent="0">
                  <a:buNone/>
                </a:pPr>
                <a:endParaRPr lang="en-US" sz="2200" dirty="0"/>
              </a:p>
              <a:p>
                <a:endParaRPr lang="en-US" sz="2200" dirty="0" smtClean="0"/>
              </a:p>
              <a:p>
                <a:endParaRPr lang="en-US" sz="2200" dirty="0"/>
              </a:p>
              <a:p>
                <a:endParaRPr lang="en-US" sz="2200" dirty="0" smtClean="0"/>
              </a:p>
              <a:p>
                <a:endParaRPr lang="en-US" sz="2200" dirty="0"/>
              </a:p>
              <a:p>
                <a:r>
                  <a:rPr lang="en-US" sz="2200" dirty="0" smtClean="0"/>
                  <a:t>c</a:t>
                </a:r>
              </a:p>
              <a:p>
                <a:endParaRPr lang="en-US" sz="2200" dirty="0"/>
              </a:p>
              <a:p>
                <a:endParaRPr lang="en-US" sz="2200" dirty="0" smtClean="0"/>
              </a:p>
              <a:p>
                <a:endParaRPr lang="en-US" sz="2200" dirty="0"/>
              </a:p>
              <a:p>
                <a:endParaRPr lang="en-US" sz="2200" dirty="0" smtClean="0"/>
              </a:p>
              <a:p>
                <a:endParaRPr lang="en-US" sz="2200"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457200" y="914400"/>
                <a:ext cx="8229600" cy="5181600"/>
              </a:xfrm>
              <a:blipFill rotWithShape="0">
                <a:blip r:embed="rId3"/>
                <a:stretch>
                  <a:fillRect l="-963" r="-1111" b="-52941"/>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899" y="826262"/>
            <a:ext cx="7242175" cy="147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2311753"/>
      </p:ext>
    </p:extLst>
  </p:cSld>
  <p:clrMapOvr>
    <a:masterClrMapping/>
  </p:clrMapOvr>
  <p:transition spd="slow">
    <p:push dir="u"/>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smtClean="0"/>
              <a:t>We discussed the following  topics:</a:t>
            </a:r>
          </a:p>
          <a:p>
            <a:pPr>
              <a:buFont typeface="Wingdings" pitchFamily="2" charset="2"/>
              <a:buChar char="ü"/>
            </a:pPr>
            <a:r>
              <a:rPr lang="en-US" sz="2200" dirty="0" smtClean="0"/>
              <a:t>Test </a:t>
            </a:r>
            <a:r>
              <a:rPr lang="en-US" sz="2200" dirty="0"/>
              <a:t>of hypothesis</a:t>
            </a:r>
          </a:p>
          <a:p>
            <a:pPr>
              <a:buFont typeface="Wingdings" pitchFamily="2" charset="2"/>
              <a:buChar char="ü"/>
            </a:pPr>
            <a:r>
              <a:rPr lang="en-US" sz="2200" dirty="0" smtClean="0"/>
              <a:t>Test </a:t>
            </a:r>
            <a:r>
              <a:rPr lang="en-US" sz="2200" dirty="0"/>
              <a:t>of hypothesis for large samples( Z-test) </a:t>
            </a:r>
          </a:p>
          <a:p>
            <a:pPr>
              <a:buFont typeface="Wingdings" pitchFamily="2" charset="2"/>
              <a:buChar char="ü"/>
            </a:pPr>
            <a:r>
              <a:rPr lang="en-US" sz="2200" dirty="0"/>
              <a:t>Test of hypothesis for small samples </a:t>
            </a:r>
            <a:r>
              <a:rPr lang="en-US" sz="2200" dirty="0" smtClean="0"/>
              <a:t>(</a:t>
            </a:r>
            <a:r>
              <a:rPr lang="en-US" sz="2200" dirty="0"/>
              <a:t>t-test, F-test)</a:t>
            </a:r>
          </a:p>
          <a:p>
            <a:pPr>
              <a:buFont typeface="Wingdings" pitchFamily="2" charset="2"/>
              <a:buChar char="ü"/>
            </a:pPr>
            <a:r>
              <a:rPr lang="en-US" sz="2200" dirty="0"/>
              <a:t>Chi square test </a:t>
            </a:r>
            <a:r>
              <a:rPr lang="en-US" sz="2200" dirty="0" smtClean="0"/>
              <a:t>,One </a:t>
            </a:r>
            <a:r>
              <a:rPr lang="en-US" sz="2200" dirty="0"/>
              <a:t>way </a:t>
            </a:r>
            <a:r>
              <a:rPr lang="en-US" sz="2200" dirty="0" smtClean="0"/>
              <a:t>ANOVA</a:t>
            </a:r>
          </a:p>
          <a:p>
            <a:pPr>
              <a:buFont typeface="Wingdings" pitchFamily="2" charset="2"/>
              <a:buChar char="ü"/>
            </a:pPr>
            <a:r>
              <a:rPr lang="en-US" sz="2200" dirty="0" smtClean="0"/>
              <a:t>Parameter estimation</a:t>
            </a:r>
          </a:p>
          <a:p>
            <a:pPr>
              <a:buFont typeface="Wingdings" pitchFamily="2" charset="2"/>
              <a:buChar char="ü"/>
            </a:pPr>
            <a:r>
              <a:rPr lang="en-US" sz="2200" dirty="0" smtClean="0"/>
              <a:t>Least Square estimation method</a:t>
            </a:r>
          </a:p>
          <a:p>
            <a:pPr>
              <a:buFont typeface="Wingdings" pitchFamily="2" charset="2"/>
              <a:buChar char="ü"/>
            </a:pPr>
            <a:r>
              <a:rPr lang="en-US" sz="2200" dirty="0" smtClean="0"/>
              <a:t>Maximum Likelihood estimation</a:t>
            </a:r>
            <a:endParaRPr lang="en-US" sz="2200" dirty="0"/>
          </a:p>
          <a:p>
            <a:pPr>
              <a:buFont typeface="Wingdings" pitchFamily="2" charset="2"/>
              <a:buChar char="ü"/>
            </a:pPr>
            <a:endParaRPr lang="en-US" sz="2200" dirty="0"/>
          </a:p>
          <a:p>
            <a:pPr>
              <a:buFont typeface="Wingdings" pitchFamily="2" charset="2"/>
              <a:buChar char="ü"/>
            </a:pPr>
            <a:endParaRPr lang="en-US" sz="2200" dirty="0"/>
          </a:p>
          <a:p>
            <a:pPr>
              <a:buFont typeface="Wingdings" pitchFamily="2" charset="2"/>
              <a:buChar char="ü"/>
            </a:pPr>
            <a:endParaRPr lang="en-US" sz="2200" dirty="0"/>
          </a:p>
          <a:p>
            <a:pPr>
              <a:buFont typeface="Wingdings" pitchFamily="2" charset="2"/>
              <a:buChar char="ü"/>
            </a:pPr>
            <a:endParaRPr lang="en-US" sz="2200" dirty="0"/>
          </a:p>
          <a:p>
            <a:pPr>
              <a:buFont typeface="Wingdings" pitchFamily="2" charset="2"/>
              <a:buChar char="ü"/>
            </a:pPr>
            <a:endParaRPr lang="en-US" sz="2200" dirty="0"/>
          </a:p>
        </p:txBody>
      </p:sp>
      <p:sp>
        <p:nvSpPr>
          <p:cNvPr id="4" name="Date Placeholder 3"/>
          <p:cNvSpPr>
            <a:spLocks noGrp="1"/>
          </p:cNvSpPr>
          <p:nvPr>
            <p:ph type="dt" sz="half" idx="10"/>
          </p:nvPr>
        </p:nvSpPr>
        <p:spPr/>
        <p:txBody>
          <a:bodyPr/>
          <a:lstStyle/>
          <a:p>
            <a:fld id="{CA83DF94-FDA4-4486-B393-5ED02F6D5A46}"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noProof="0" dirty="0" smtClean="0"/>
              <a:t>Summary(CO4)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803076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533400" y="1143000"/>
            <a:ext cx="8229600" cy="5441490"/>
          </a:xfrm>
          <a:prstGeom prst="rect">
            <a:avLst/>
          </a:prstGeom>
          <a:noFill/>
        </p:spPr>
        <p:txBody>
          <a:bodyPr wrap="square" lIns="91440" tIns="45720" rIns="91440" bIns="45720">
            <a:spAutoFit/>
          </a:bodyPr>
          <a:lstStyle/>
          <a:p>
            <a:pPr marL="0" lvl="0" indent="0" algn="ctr">
              <a:buNone/>
            </a:pPr>
            <a:r>
              <a:rPr lang="en-US" sz="2200" b="1" u="sng" dirty="0" smtClean="0"/>
              <a:t>Text Books</a:t>
            </a:r>
          </a:p>
          <a:p>
            <a:pPr lvl="0"/>
            <a:r>
              <a:rPr lang="en-US" sz="2200" dirty="0" smtClean="0"/>
              <a:t>Erwin </a:t>
            </a:r>
            <a:r>
              <a:rPr lang="en-US" sz="2200" dirty="0" err="1"/>
              <a:t>Kreyszig</a:t>
            </a:r>
            <a:r>
              <a:rPr lang="en-US" sz="2200" dirty="0"/>
              <a:t>, Advanced Engineering Mathematics, 9thEdition, John Wiley &amp; Sons, 2006</a:t>
            </a:r>
            <a:r>
              <a:rPr lang="en-US" sz="2200" dirty="0" smtClean="0"/>
              <a:t>.</a:t>
            </a:r>
          </a:p>
          <a:p>
            <a:pPr marL="0" lvl="0" indent="0">
              <a:buNone/>
            </a:pPr>
            <a:endParaRPr lang="en-US" sz="2200" dirty="0"/>
          </a:p>
          <a:p>
            <a:pPr lvl="0"/>
            <a:r>
              <a:rPr lang="en-US" sz="2200" dirty="0"/>
              <a:t>P. G. </a:t>
            </a:r>
            <a:r>
              <a:rPr lang="en-US" sz="2200" dirty="0" err="1"/>
              <a:t>Hoel</a:t>
            </a:r>
            <a:r>
              <a:rPr lang="en-US" sz="2200" dirty="0"/>
              <a:t>, S. C. Port and C. J. Stone, Introduction to Probability Theory, Universal Book Stall, 2003(Reprint).</a:t>
            </a:r>
          </a:p>
          <a:p>
            <a:pPr lvl="0"/>
            <a:endParaRPr lang="en-US" sz="2200" dirty="0" smtClean="0"/>
          </a:p>
          <a:p>
            <a:pPr lvl="0"/>
            <a:r>
              <a:rPr lang="en-US" sz="2200" dirty="0" smtClean="0"/>
              <a:t>S</a:t>
            </a:r>
            <a:r>
              <a:rPr lang="en-US" sz="2200" dirty="0"/>
              <a:t>. Ross: A First Course in Probability, 6th Ed., Pearson Education India, 2002.</a:t>
            </a:r>
          </a:p>
          <a:p>
            <a:pPr lvl="0"/>
            <a:endParaRPr lang="en-US" sz="2200" dirty="0" smtClean="0"/>
          </a:p>
          <a:p>
            <a:pPr lvl="0"/>
            <a:r>
              <a:rPr lang="en-US" sz="2200" dirty="0" smtClean="0"/>
              <a:t>W</a:t>
            </a:r>
            <a:r>
              <a:rPr lang="en-US" sz="2200" dirty="0"/>
              <a:t>. Feller, An Introduction to Probability Theory and its Applications, Vol. 1, 3rd Ed., Wiley, 1968.</a:t>
            </a:r>
          </a:p>
          <a:p>
            <a:pPr lvl="0" algn="just"/>
            <a:endParaRPr lang="en-US" sz="2200" dirty="0" smtClean="0"/>
          </a:p>
          <a:p>
            <a:pPr>
              <a:buNone/>
            </a:pPr>
            <a:r>
              <a:rPr lang="en-US" sz="2200" dirty="0" smtClean="0"/>
              <a:t> </a:t>
            </a:r>
          </a:p>
        </p:txBody>
      </p:sp>
      <p:sp>
        <p:nvSpPr>
          <p:cNvPr id="4" name="Date Placeholder 3"/>
          <p:cNvSpPr>
            <a:spLocks noGrp="1"/>
          </p:cNvSpPr>
          <p:nvPr>
            <p:ph type="dt" sz="half" idx="10"/>
          </p:nvPr>
        </p:nvSpPr>
        <p:spPr/>
        <p:txBody>
          <a:bodyPr/>
          <a:lstStyle/>
          <a:p>
            <a:fld id="{402F0D2D-A9FD-4C5F-86AC-0665EE98EB2F}" type="datetime1">
              <a:rPr lang="en-US" smtClean="0"/>
              <a:t>10/18/2021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References</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675100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533400" y="1143000"/>
            <a:ext cx="8229600" cy="5373779"/>
          </a:xfrm>
          <a:prstGeom prst="rect">
            <a:avLst/>
          </a:prstGeom>
          <a:noFill/>
        </p:spPr>
        <p:txBody>
          <a:bodyPr wrap="square" lIns="91440" tIns="45720" rIns="91440" bIns="45720">
            <a:spAutoFit/>
          </a:bodyPr>
          <a:lstStyle/>
          <a:p>
            <a:pPr algn="ctr">
              <a:buNone/>
            </a:pPr>
            <a:r>
              <a:rPr lang="en-US" sz="2200" b="1" u="sng" dirty="0" smtClean="0"/>
              <a:t>Reference Books</a:t>
            </a:r>
            <a:endParaRPr lang="en-US" sz="2200" u="sng" dirty="0" smtClean="0"/>
          </a:p>
          <a:p>
            <a:r>
              <a:rPr lang="en-US" sz="2200" dirty="0" smtClean="0"/>
              <a:t> </a:t>
            </a:r>
            <a:r>
              <a:rPr lang="en-US" sz="2200" dirty="0"/>
              <a:t>B.S. </a:t>
            </a:r>
            <a:r>
              <a:rPr lang="en-US" sz="2200" dirty="0" err="1"/>
              <a:t>Grewal</a:t>
            </a:r>
            <a:r>
              <a:rPr lang="en-US" sz="2200" dirty="0"/>
              <a:t>, Higher Engineering Mathematics, </a:t>
            </a:r>
            <a:r>
              <a:rPr lang="en-US" sz="2200" dirty="0" err="1"/>
              <a:t>Khanna</a:t>
            </a:r>
            <a:r>
              <a:rPr lang="en-US" sz="2200" dirty="0"/>
              <a:t> Publishers, 35th Edition, 2000. 2.T.Veerarajan : Engineering Mathematics (for semester III), Tata McGraw-Hill, New Delhi.</a:t>
            </a:r>
          </a:p>
          <a:p>
            <a:pPr lvl="0"/>
            <a:endParaRPr lang="en-US" sz="2200" dirty="0" smtClean="0"/>
          </a:p>
          <a:p>
            <a:pPr lvl="0"/>
            <a:r>
              <a:rPr lang="en-US" sz="2200" dirty="0" smtClean="0"/>
              <a:t>R.K</a:t>
            </a:r>
            <a:r>
              <a:rPr lang="en-US" sz="2200" dirty="0"/>
              <a:t>. Jain and S.R.K. </a:t>
            </a:r>
            <a:r>
              <a:rPr lang="en-US" sz="2200" dirty="0" err="1"/>
              <a:t>Iyenger</a:t>
            </a:r>
            <a:r>
              <a:rPr lang="en-US" sz="2200" dirty="0"/>
              <a:t>: Advance Engineering Mathematics; </a:t>
            </a:r>
            <a:r>
              <a:rPr lang="en-US" sz="2200" dirty="0" err="1"/>
              <a:t>Narosa</a:t>
            </a:r>
            <a:r>
              <a:rPr lang="en-US" sz="2200" dirty="0"/>
              <a:t> Publishing House, New Delhi.</a:t>
            </a:r>
          </a:p>
          <a:p>
            <a:pPr lvl="0"/>
            <a:endParaRPr lang="en-US" sz="2200" dirty="0" smtClean="0"/>
          </a:p>
          <a:p>
            <a:pPr lvl="0"/>
            <a:r>
              <a:rPr lang="en-US" sz="2200" dirty="0" smtClean="0"/>
              <a:t>J.N</a:t>
            </a:r>
            <a:r>
              <a:rPr lang="en-US" sz="2200" dirty="0"/>
              <a:t>. </a:t>
            </a:r>
            <a:r>
              <a:rPr lang="en-US" sz="2200" dirty="0" err="1"/>
              <a:t>Kapur</a:t>
            </a:r>
            <a:r>
              <a:rPr lang="en-US" sz="2200" dirty="0"/>
              <a:t>: Mathematical Statistics; S. Chand &amp; Sons Company Limited, New Delhi.</a:t>
            </a:r>
          </a:p>
          <a:p>
            <a:pPr lvl="0"/>
            <a:endParaRPr lang="en-US" sz="2200" dirty="0" smtClean="0"/>
          </a:p>
          <a:p>
            <a:pPr lvl="0"/>
            <a:r>
              <a:rPr lang="en-US" sz="2200" dirty="0" err="1" smtClean="0"/>
              <a:t>D.N.Elhance,V</a:t>
            </a:r>
            <a:r>
              <a:rPr lang="en-US" sz="2200" dirty="0"/>
              <a:t>. </a:t>
            </a:r>
            <a:r>
              <a:rPr lang="en-US" sz="2200" dirty="0" err="1"/>
              <a:t>Elhance</a:t>
            </a:r>
            <a:r>
              <a:rPr lang="en-US" sz="2200" dirty="0"/>
              <a:t> &amp; B.M. </a:t>
            </a:r>
            <a:r>
              <a:rPr lang="en-US" sz="2200" dirty="0" err="1"/>
              <a:t>Aggarwal</a:t>
            </a:r>
            <a:r>
              <a:rPr lang="en-US" sz="2200" dirty="0"/>
              <a:t>: Fundamentals of Statistics; </a:t>
            </a:r>
            <a:r>
              <a:rPr lang="en-US" sz="2200" dirty="0" err="1"/>
              <a:t>Kitab</a:t>
            </a:r>
            <a:r>
              <a:rPr lang="en-US" sz="2200" dirty="0"/>
              <a:t> </a:t>
            </a:r>
            <a:r>
              <a:rPr lang="en-US" sz="2200" dirty="0" err="1"/>
              <a:t>Mahal</a:t>
            </a:r>
            <a:r>
              <a:rPr lang="en-US" sz="2200" dirty="0"/>
              <a:t> Distributers, New Delhi.</a:t>
            </a:r>
          </a:p>
          <a:p>
            <a:pPr lvl="0" algn="just">
              <a:buNone/>
            </a:pPr>
            <a:endParaRPr lang="en-US" sz="2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4" name="Date Placeholder 3"/>
          <p:cNvSpPr>
            <a:spLocks noGrp="1"/>
          </p:cNvSpPr>
          <p:nvPr>
            <p:ph type="dt" sz="half" idx="10"/>
          </p:nvPr>
        </p:nvSpPr>
        <p:spPr/>
        <p:txBody>
          <a:bodyPr/>
          <a:lstStyle/>
          <a:p>
            <a:fld id="{C8016CEA-07CA-4C42-9D60-58F60EDA42D4}" type="datetime1">
              <a:rPr lang="en-US" smtClean="0"/>
              <a:t>10/18/2021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References</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399953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
            </a:pPr>
            <a:r>
              <a:rPr lang="en-US" sz="2200" dirty="0" smtClean="0"/>
              <a:t>Knowledge of Descriptive measures</a:t>
            </a:r>
          </a:p>
          <a:p>
            <a:pPr>
              <a:buFont typeface="Wingdings" pitchFamily="2" charset="2"/>
              <a:buChar char="§"/>
            </a:pPr>
            <a:r>
              <a:rPr lang="en-US" sz="2200" dirty="0"/>
              <a:t>Knowledge of </a:t>
            </a:r>
            <a:r>
              <a:rPr lang="en-US" sz="2200" dirty="0" smtClean="0"/>
              <a:t> Probability theory and random variable. </a:t>
            </a:r>
            <a:endParaRPr lang="en-US" sz="2200" dirty="0"/>
          </a:p>
          <a:p>
            <a:pPr>
              <a:buFont typeface="Wingdings" pitchFamily="2" charset="2"/>
              <a:buChar char="§"/>
            </a:pPr>
            <a:endParaRPr lang="en-US" sz="2200" dirty="0"/>
          </a:p>
        </p:txBody>
      </p:sp>
      <p:sp>
        <p:nvSpPr>
          <p:cNvPr id="4" name="Date Placeholder 3"/>
          <p:cNvSpPr>
            <a:spLocks noGrp="1"/>
          </p:cNvSpPr>
          <p:nvPr>
            <p:ph type="dt" sz="half" idx="10"/>
          </p:nvPr>
        </p:nvSpPr>
        <p:spPr/>
        <p:txBody>
          <a:bodyPr/>
          <a:lstStyle/>
          <a:p>
            <a:fld id="{71DE06BD-23DC-4C2A-AEA1-369A3BA08683}"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Unit No.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Prerequisite and Recap(CO4)</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130523375"/>
      </p:ext>
    </p:extLst>
  </p:cSld>
  <p:clrMapOvr>
    <a:masterClrMapping/>
  </p:clrMapOvr>
  <p:transition spd="slow">
    <p:push dir="u"/>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B6FCC2A-0F31-4319-B67B-6B9597DD0974}" type="datetime1">
              <a:rPr lang="en-US" smtClean="0"/>
              <a:t>10/18/2021</a:t>
            </a:fld>
            <a:endParaRPr lang="en-US"/>
          </a:p>
        </p:txBody>
      </p:sp>
      <p:sp>
        <p:nvSpPr>
          <p:cNvPr id="5" name="Footer Placeholder 4"/>
          <p:cNvSpPr>
            <a:spLocks noGrp="1"/>
          </p:cNvSpPr>
          <p:nvPr>
            <p:ph type="ftr" sz="quarter" idx="11"/>
          </p:nvPr>
        </p:nvSpPr>
        <p:spPr>
          <a:xfrm>
            <a:off x="2209800" y="6421129"/>
            <a:ext cx="5562600" cy="365125"/>
          </a:xfrm>
        </p:spPr>
        <p:txBody>
          <a:bodyPr/>
          <a:lstStyle/>
          <a:p>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sp>
        <p:nvSpPr>
          <p:cNvPr id="9" name="Content Placeholder 8"/>
          <p:cNvSpPr>
            <a:spLocks noGrp="1"/>
          </p:cNvSpPr>
          <p:nvPr>
            <p:ph idx="1"/>
          </p:nvPr>
        </p:nvSpPr>
        <p:spPr>
          <a:xfrm>
            <a:off x="2745692" y="1143000"/>
            <a:ext cx="3805016" cy="2326791"/>
          </a:xfrm>
          <a:prstGeom prst="rect">
            <a:avLst/>
          </a:prstGeom>
          <a:noFill/>
        </p:spPr>
        <p:txBody>
          <a:bodyPr wrap="none" lIns="91440" tIns="45720" rIns="91440" bIns="45720">
            <a:spAutoFit/>
          </a:bodyPr>
          <a:lstStyle/>
          <a:p>
            <a:pPr algn="ctr">
              <a:buNone/>
            </a:pPr>
            <a:endParaRPr lang="en-US" sz="6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buNone/>
            </a:pPr>
            <a:r>
              <a:rPr lang="en-US" sz="6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endPar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p14="http://schemas.microsoft.com/office/powerpoint/2010/main" val="255522020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817164"/>
                <a:ext cx="8458200" cy="5431236"/>
              </a:xfrm>
            </p:spPr>
            <p:txBody>
              <a:bodyPr>
                <a:noAutofit/>
              </a:bodyPr>
              <a:lstStyle/>
              <a:p>
                <a:pPr algn="just"/>
                <a:r>
                  <a:rPr lang="en-US" sz="2200" dirty="0"/>
                  <a:t>The objective of this course is to familiarize </a:t>
                </a:r>
                <a:r>
                  <a:rPr lang="en-US" sz="2200" dirty="0" smtClean="0"/>
                  <a:t>the engineers </a:t>
                </a:r>
                <a:r>
                  <a:rPr lang="en-US" sz="2200" dirty="0"/>
                  <a:t>with </a:t>
                </a:r>
                <a:r>
                  <a:rPr lang="en-US" sz="2200" dirty="0" smtClean="0"/>
                  <a:t>Statistical techniques  and </a:t>
                </a:r>
                <a:r>
                  <a:rPr lang="en-US" sz="2200" dirty="0"/>
                  <a:t>its applications in real world. </a:t>
                </a:r>
                <a:endParaRPr lang="en-US" sz="2200" dirty="0" smtClean="0"/>
              </a:p>
              <a:p>
                <a:pPr algn="just"/>
                <a:r>
                  <a:rPr lang="en-US" sz="2200" dirty="0" smtClean="0"/>
                  <a:t>It </a:t>
                </a:r>
                <a:r>
                  <a:rPr lang="en-US" sz="2200" dirty="0"/>
                  <a:t>aims to </a:t>
                </a:r>
                <a:r>
                  <a:rPr lang="en-US" sz="2200" dirty="0" smtClean="0"/>
                  <a:t>show case  </a:t>
                </a:r>
                <a:r>
                  <a:rPr lang="en-US" sz="2200" dirty="0"/>
                  <a:t>the students with standard concepts and tools from B. </a:t>
                </a:r>
                <a:r>
                  <a:rPr lang="en-US" sz="2200" dirty="0" smtClean="0"/>
                  <a:t>Tech to </a:t>
                </a:r>
                <a:r>
                  <a:rPr lang="en-US" sz="2200" dirty="0"/>
                  <a:t>deal with advanced level of mathematics and applications that would be essential for their disciplines </a:t>
                </a:r>
                <a:r>
                  <a:rPr lang="en-US" sz="2200" dirty="0" smtClean="0"/>
                  <a:t>     </a:t>
                </a:r>
              </a:p>
              <a:p>
                <a:pPr algn="just"/>
                <a:r>
                  <a:rPr lang="en-US" sz="2200" dirty="0" smtClean="0"/>
                  <a:t>The </a:t>
                </a:r>
                <a:r>
                  <a:rPr lang="en-US" sz="2200" dirty="0"/>
                  <a:t>concept of hypothesis and </a:t>
                </a:r>
                <a:r>
                  <a:rPr lang="en-US" sz="2200" dirty="0" smtClean="0"/>
                  <a:t>ANOVA, Z-test </a:t>
                </a:r>
                <a:r>
                  <a:rPr lang="en-US" sz="2200" dirty="0"/>
                  <a:t>t – test and </a:t>
                </a:r>
                <a14:m>
                  <m:oMath xmlns:m="http://schemas.openxmlformats.org/officeDocument/2006/math">
                    <m:sSup>
                      <m:sSupPr>
                        <m:ctrlPr>
                          <a:rPr lang="en-US" sz="2200" i="1">
                            <a:latin typeface="Cambria Math" panose="02040503050406030204" pitchFamily="18" charset="0"/>
                          </a:rPr>
                        </m:ctrlPr>
                      </m:sSupPr>
                      <m:e>
                        <m:r>
                          <m:rPr>
                            <m:sty m:val="p"/>
                          </m:rPr>
                          <a:rPr lang="el-GR" sz="2200" i="1">
                            <a:latin typeface="Cambria Math"/>
                          </a:rPr>
                          <m:t>χ</m:t>
                        </m:r>
                      </m:e>
                      <m:sup>
                        <m:r>
                          <a:rPr lang="en-US" sz="2200" i="1">
                            <a:latin typeface="Cambria Math"/>
                          </a:rPr>
                          <m:t>2</m:t>
                        </m:r>
                      </m:sup>
                    </m:sSup>
                  </m:oMath>
                </a14:m>
                <a:r>
                  <a:rPr lang="en-US" sz="2200" dirty="0"/>
                  <a:t> - </a:t>
                </a:r>
                <a:r>
                  <a:rPr lang="en-US" sz="2200" dirty="0" smtClean="0"/>
                  <a:t>test, Least square estimation, Maximum </a:t>
                </a:r>
                <a:r>
                  <a:rPr lang="en-US" sz="2200" smtClean="0"/>
                  <a:t>likelihood estimation.</a:t>
                </a: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817164"/>
                <a:ext cx="8458200" cy="5431236"/>
              </a:xfrm>
              <a:blipFill rotWithShape="0">
                <a:blip r:embed="rId2"/>
                <a:stretch>
                  <a:fillRect l="-793" t="-786" r="-86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8AC132CE-9C38-4A7A-8845-9699B2151D41}" type="datetime1">
              <a:rPr lang="en-US" smtClean="0"/>
              <a:t>10/18/2021</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dirty="0" smtClean="0"/>
              <a:t>      Unit No.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noProof="0" dirty="0" smtClean="0"/>
              <a:t>Unit</a:t>
            </a:r>
            <a:r>
              <a:rPr kumimoji="0" lang="en-US" sz="3000" b="1" i="0" u="none" strike="noStrike" kern="1200" cap="none" spc="0" normalizeH="0" noProof="0" dirty="0" smtClean="0">
                <a:ln>
                  <a:noFill/>
                </a:ln>
                <a:solidFill>
                  <a:schemeClr val="dk1"/>
                </a:solidFill>
                <a:effectLst/>
                <a:uLnTx/>
                <a:uFillTx/>
              </a:rPr>
              <a:t> </a:t>
            </a:r>
            <a:r>
              <a:rPr kumimoji="0" lang="en-US" sz="3000" b="1" i="0" u="none" strike="noStrike" kern="1200" cap="none" spc="0" normalizeH="0" noProof="0" dirty="0" smtClean="0">
                <a:ln>
                  <a:noFill/>
                </a:ln>
                <a:solidFill>
                  <a:schemeClr val="dk1"/>
                </a:solidFill>
                <a:effectLst/>
                <a:uLnTx/>
                <a:uFillTx/>
              </a:rPr>
              <a:t>Objective(CO4)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118648396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smtClean="0"/>
              <a:t>Test of Hypothesis</a:t>
            </a:r>
          </a:p>
          <a:p>
            <a:r>
              <a:rPr lang="en-US" sz="2200" dirty="0" smtClean="0"/>
              <a:t>Describe real-life examples to explain the motivation behind hypothesis </a:t>
            </a:r>
            <a:endParaRPr lang="en-US" sz="2200" dirty="0"/>
          </a:p>
        </p:txBody>
      </p:sp>
      <p:sp>
        <p:nvSpPr>
          <p:cNvPr id="4" name="Date Placeholder 3"/>
          <p:cNvSpPr>
            <a:spLocks noGrp="1"/>
          </p:cNvSpPr>
          <p:nvPr>
            <p:ph type="dt" sz="half" idx="10"/>
          </p:nvPr>
        </p:nvSpPr>
        <p:spPr/>
        <p:txBody>
          <a:bodyPr/>
          <a:lstStyle/>
          <a:p>
            <a:fld id="{7026905E-27DA-4873-BDE9-03DE22AD2B3F}"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Unit No.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Topic objective (</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10246937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Test of </a:t>
            </a:r>
            <a:r>
              <a:rPr lang="en-US" sz="2200" b="1" dirty="0" smtClean="0"/>
              <a:t>Hypothesis:</a:t>
            </a:r>
          </a:p>
          <a:p>
            <a:r>
              <a:rPr lang="en-US" sz="2200" dirty="0" smtClean="0"/>
              <a:t>Some </a:t>
            </a:r>
            <a:r>
              <a:rPr lang="en-US" sz="2200" dirty="0"/>
              <a:t>information about a characteristic of the population is known, we wish to know whether the information can be accepted or rejected, we choose a random sample and obtain information about the characteristic, based on this </a:t>
            </a:r>
            <a:r>
              <a:rPr lang="en-US" sz="2200" dirty="0" smtClean="0"/>
              <a:t>information.</a:t>
            </a:r>
          </a:p>
          <a:p>
            <a:r>
              <a:rPr lang="en-US" sz="2200" dirty="0" smtClean="0"/>
              <a:t>we </a:t>
            </a:r>
            <a:r>
              <a:rPr lang="en-US" sz="2200" dirty="0"/>
              <a:t>conclude whether the available information of the characteristic of the population can be accepted or rejected. This is called Test of hypothesis</a:t>
            </a:r>
            <a:r>
              <a:rPr lang="en-US" sz="2200" dirty="0" smtClean="0"/>
              <a:t>.</a:t>
            </a:r>
          </a:p>
          <a:p>
            <a:pPr mar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A38E03B4-390F-4623-9F0B-DA5741A386D0}"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Unit No.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3922095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Symbols for Population &amp; </a:t>
            </a:r>
            <a:r>
              <a:rPr lang="en-US" sz="2200" b="1" dirty="0" smtClean="0"/>
              <a:t>Samples:</a:t>
            </a:r>
          </a:p>
          <a:p>
            <a:pPr marL="0" indent="0">
              <a:buNone/>
            </a:pPr>
            <a:endParaRPr lang="en-US" sz="2200" dirty="0"/>
          </a:p>
        </p:txBody>
      </p:sp>
      <p:sp>
        <p:nvSpPr>
          <p:cNvPr id="4" name="Date Placeholder 3"/>
          <p:cNvSpPr>
            <a:spLocks noGrp="1"/>
          </p:cNvSpPr>
          <p:nvPr>
            <p:ph type="dt" sz="half" idx="10"/>
          </p:nvPr>
        </p:nvSpPr>
        <p:spPr/>
        <p:txBody>
          <a:bodyPr/>
          <a:lstStyle/>
          <a:p>
            <a:fld id="{50619437-A166-4AC4-A76A-AAB48AD8E949}"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Unit No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84388"/>
            <a:ext cx="8229600" cy="268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Procedure of Test of </a:t>
            </a:r>
            <a:r>
              <a:rPr lang="en-US" sz="2200" b="1" dirty="0" smtClean="0"/>
              <a:t>hypothesis</a:t>
            </a:r>
          </a:p>
          <a:p>
            <a:r>
              <a:rPr lang="en-US" sz="2200" dirty="0"/>
              <a:t>State Null hypothesis &amp; Alternate hypothesis</a:t>
            </a:r>
          </a:p>
          <a:p>
            <a:r>
              <a:rPr lang="en-US" sz="2200" dirty="0"/>
              <a:t>Define level of significance</a:t>
            </a:r>
          </a:p>
          <a:p>
            <a:r>
              <a:rPr lang="en-US" sz="2200" dirty="0"/>
              <a:t>Use suitable test statistics </a:t>
            </a:r>
          </a:p>
          <a:p>
            <a:r>
              <a:rPr lang="en-US" sz="2200" dirty="0"/>
              <a:t>Establish critical region (Table value) </a:t>
            </a:r>
          </a:p>
          <a:p>
            <a:r>
              <a:rPr lang="en-US" sz="2200" dirty="0"/>
              <a:t>Conclusion </a:t>
            </a:r>
          </a:p>
          <a:p>
            <a:pPr marL="0" indent="0">
              <a:buNone/>
            </a:pPr>
            <a:endParaRPr lang="en-US" sz="2200" dirty="0"/>
          </a:p>
        </p:txBody>
      </p:sp>
      <p:sp>
        <p:nvSpPr>
          <p:cNvPr id="4" name="Date Placeholder 3"/>
          <p:cNvSpPr>
            <a:spLocks noGrp="1"/>
          </p:cNvSpPr>
          <p:nvPr>
            <p:ph type="dt" sz="half" idx="10"/>
          </p:nvPr>
        </p:nvSpPr>
        <p:spPr/>
        <p:txBody>
          <a:bodyPr/>
          <a:lstStyle/>
          <a:p>
            <a:fld id="{D68999D0-F5D2-4FD2-ADF9-F2EA07B94626}"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Unit No.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3696725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algn="just">
                  <a:buNone/>
                </a:pPr>
                <a:r>
                  <a:rPr lang="en-US" sz="2200" b="1" dirty="0"/>
                  <a:t>Null Hypothesis</a:t>
                </a:r>
                <a:endParaRPr lang="en-US" sz="2200" dirty="0"/>
              </a:p>
              <a:p>
                <a:pPr algn="just"/>
                <a:r>
                  <a:rPr lang="en-US" sz="2200" dirty="0"/>
                  <a:t>A population is given to us and we wish to </a:t>
                </a:r>
                <a:r>
                  <a:rPr lang="en-US" sz="2200" dirty="0" smtClean="0"/>
                  <a:t>have information </a:t>
                </a:r>
                <a:r>
                  <a:rPr lang="en-US" sz="2200" dirty="0"/>
                  <a:t>about a parameter of </a:t>
                </a:r>
                <a:r>
                  <a:rPr lang="en-US" sz="2200" dirty="0" smtClean="0"/>
                  <a:t>the Population.</a:t>
                </a:r>
              </a:p>
              <a:p>
                <a:pPr algn="just"/>
                <a:r>
                  <a:rPr lang="en-US" sz="2200" dirty="0" smtClean="0"/>
                  <a:t> </a:t>
                </a:r>
                <a:r>
                  <a:rPr lang="en-US" sz="2200" dirty="0"/>
                  <a:t>we start with the assumption </a:t>
                </a:r>
                <a:r>
                  <a:rPr lang="en-US" sz="2200" dirty="0" smtClean="0"/>
                  <a:t>that there </a:t>
                </a:r>
                <a:r>
                  <a:rPr lang="en-US" sz="2200" dirty="0"/>
                  <a:t>is no significant difference between </a:t>
                </a:r>
                <a:r>
                  <a:rPr lang="en-US" sz="2200" dirty="0" smtClean="0"/>
                  <a:t>the sample </a:t>
                </a:r>
                <a:r>
                  <a:rPr lang="en-US" sz="2200" dirty="0"/>
                  <a:t>statistic  and the </a:t>
                </a:r>
                <a:r>
                  <a:rPr lang="en-US" sz="2200" dirty="0" smtClean="0"/>
                  <a:t>corresponding population </a:t>
                </a:r>
                <a:r>
                  <a:rPr lang="en-US" sz="2200" dirty="0"/>
                  <a:t>parameter or between two </a:t>
                </a:r>
                <a:r>
                  <a:rPr lang="en-US" sz="2200" dirty="0" smtClean="0"/>
                  <a:t>sample statistic.</a:t>
                </a:r>
              </a:p>
              <a:p>
                <a:pPr algn="just"/>
                <a:r>
                  <a:rPr lang="en-US" sz="2200" dirty="0" smtClean="0"/>
                  <a:t> </a:t>
                </a:r>
                <a:r>
                  <a:rPr lang="en-US" sz="2200" dirty="0"/>
                  <a:t>This assumption there is no significant </a:t>
                </a:r>
                <a:r>
                  <a:rPr lang="en-US" sz="2200" dirty="0" smtClean="0"/>
                  <a:t>difference </a:t>
                </a:r>
                <a:r>
                  <a:rPr lang="en-US" sz="2200" dirty="0"/>
                  <a:t>is called a null hypothesis and is </a:t>
                </a:r>
                <a:r>
                  <a:rPr lang="en-US" sz="2200" dirty="0" smtClean="0"/>
                  <a:t>denoted </a:t>
                </a:r>
                <a:r>
                  <a:rPr lang="en-US" sz="2200" dirty="0"/>
                  <a:t>by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m:t>
                    </m:r>
                  </m:oMath>
                </a14:m>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77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5FCBAAF-9705-4DE6-A708-F68F81A067C7}"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Unit No.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8723537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lgn="just">
                  <a:buNone/>
                </a:pPr>
                <a:r>
                  <a:rPr lang="en-US" sz="2200" b="1" dirty="0"/>
                  <a:t>Alternate Hypothesis</a:t>
                </a:r>
              </a:p>
              <a:p>
                <a:pPr marL="0" indent="0" algn="just">
                  <a:buNone/>
                </a:pPr>
                <a:r>
                  <a:rPr lang="en-US" sz="2200" dirty="0"/>
                  <a:t>A hypothesis that is different from the null hypothesis is called alternate hypothesis and is denoted by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1</m:t>
                        </m:r>
                      </m:sub>
                    </m:sSub>
                    <m:r>
                      <a:rPr lang="en-US" sz="2200" i="1">
                        <a:latin typeface="Cambria Math"/>
                      </a:rPr>
                      <m:t>.</m:t>
                    </m:r>
                  </m:oMath>
                </a14:m>
                <a:endParaRPr lang="en-US" sz="2200" dirty="0"/>
              </a:p>
              <a:p>
                <a:pPr marL="0" indent="0" algn="just">
                  <a:buNone/>
                </a:pPr>
                <a:r>
                  <a:rPr lang="en-US" sz="2200" b="1" dirty="0"/>
                  <a:t>Single tailed &amp; two tailed test</a:t>
                </a:r>
              </a:p>
              <a:p>
                <a:pPr marL="0" indent="0" algn="just">
                  <a:buNone/>
                </a:pPr>
                <a:r>
                  <a:rPr lang="en-US" sz="2200" dirty="0"/>
                  <a:t>Consider the following example-</a:t>
                </a:r>
              </a:p>
              <a:p>
                <a:pPr algn="just">
                  <a:buNone/>
                </a:pPr>
                <a:r>
                  <a:rPr lang="en-US" sz="2200" dirty="0"/>
                  <a:t>let the null hypothesis is define as-</a:t>
                </a:r>
              </a:p>
              <a:p>
                <a:pPr algn="just">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t>: The population has an assume value of</a:t>
                </a:r>
              </a:p>
              <a:p>
                <a:pPr algn="just">
                  <a:buNone/>
                </a:pPr>
                <a:r>
                  <a:rPr lang="en-US" sz="2200" dirty="0"/>
                  <a:t>mean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0</m:t>
                        </m:r>
                      </m:sub>
                    </m:sSub>
                  </m:oMath>
                </a14:m>
                <a:r>
                  <a:rPr lang="en-US" sz="2200" dirty="0"/>
                  <a:t> i.e. </a:t>
                </a:r>
                <a14:m>
                  <m:oMath xmlns:m="http://schemas.openxmlformats.org/officeDocument/2006/math">
                    <m:r>
                      <a:rPr lang="en-US" sz="2200" i="1">
                        <a:latin typeface="Cambria Math"/>
                        <a:ea typeface="Cambria Math"/>
                      </a:rPr>
                      <m:t>𝜇</m:t>
                    </m:r>
                    <m:r>
                      <a:rPr lang="en-US" sz="2200" i="1">
                        <a:latin typeface="Cambria Math"/>
                        <a:ea typeface="Cambria Math"/>
                      </a:rPr>
                      <m:t>=</m:t>
                    </m:r>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0</m:t>
                        </m:r>
                      </m:sub>
                    </m:sSub>
                  </m:oMath>
                </a14:m>
                <a:r>
                  <a:rPr lang="en-US" sz="2200" dirty="0"/>
                  <a:t>.</a:t>
                </a:r>
              </a:p>
              <a:p>
                <a:pPr algn="just">
                  <a:buNone/>
                </a:pPr>
                <a:r>
                  <a:rPr lang="en-US" sz="2200" dirty="0"/>
                  <a:t>Then alternate hypothesis can be define as any</a:t>
                </a:r>
              </a:p>
              <a:p>
                <a:pPr algn="just">
                  <a:buNone/>
                </a:pPr>
                <a:r>
                  <a:rPr lang="en-US" sz="2200" dirty="0"/>
                  <a:t>of the following-</a:t>
                </a:r>
              </a:p>
              <a:p>
                <a:pPr>
                  <a:buNone/>
                </a:pPr>
                <a:endParaRPr lang="en-US" sz="2200" dirty="0"/>
              </a:p>
              <a:p>
                <a:pPr>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704" b="-1725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4B0328F-D590-48AC-A1E3-E1382D84CE59}"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Unit No.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8121902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458200" cy="5791200"/>
          </a:xfrm>
        </p:spPr>
        <p:txBody>
          <a:bodyPr>
            <a:normAutofit/>
          </a:bodyPr>
          <a:lstStyle/>
          <a:p>
            <a:pPr marL="0" indent="0">
              <a:buNone/>
            </a:pPr>
            <a:r>
              <a:rPr lang="en-US" sz="2400" dirty="0" smtClean="0"/>
              <a:t>Name        : Dr. Anil Agarwal</a:t>
            </a:r>
          </a:p>
          <a:p>
            <a:pPr marL="0" indent="0">
              <a:buNone/>
            </a:pPr>
            <a:r>
              <a:rPr lang="en-US" sz="2400" dirty="0" smtClean="0"/>
              <a:t>Designation: Associate professor</a:t>
            </a:r>
          </a:p>
          <a:p>
            <a:pPr marL="0" indent="0">
              <a:buNone/>
            </a:pPr>
            <a:r>
              <a:rPr lang="en-US" sz="2400" dirty="0" smtClean="0"/>
              <a:t>Department: Mathematics</a:t>
            </a:r>
            <a:endParaRPr lang="en-US" sz="2400" dirty="0"/>
          </a:p>
        </p:txBody>
      </p:sp>
      <p:sp>
        <p:nvSpPr>
          <p:cNvPr id="6" name="Date Placeholder 5"/>
          <p:cNvSpPr>
            <a:spLocks noGrp="1"/>
          </p:cNvSpPr>
          <p:nvPr>
            <p:ph type="dt" sz="half" idx="10"/>
          </p:nvPr>
        </p:nvSpPr>
        <p:spPr/>
        <p:txBody>
          <a:bodyPr/>
          <a:lstStyle/>
          <a:p>
            <a:fld id="{B114D074-BB87-44F9-9EE7-36015632DA21}" type="datetime1">
              <a:rPr lang="en-US" smtClean="0"/>
              <a:t>10/18/2021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Faculty Introduction</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en-US" u="sng" dirty="0" smtClean="0"/>
              <a:t>Unit-II</a:t>
            </a:r>
            <a:endParaRPr lang="en-US" u="sng"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6199" y="685800"/>
            <a:ext cx="2529840" cy="3162300"/>
          </a:xfrm>
          <a:prstGeom prst="rect">
            <a:avLst/>
          </a:prstGeom>
        </p:spPr>
      </p:pic>
    </p:spTree>
    <p:extLst>
      <p:ext uri="{BB962C8B-B14F-4D97-AF65-F5344CB8AC3E}">
        <p14:creationId xmlns:p14="http://schemas.microsoft.com/office/powerpoint/2010/main" val="29010227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571500" indent="-571500">
                  <a:buFont typeface="+mj-lt"/>
                  <a:buAutoNum type="romanUcPeriod"/>
                </a:pP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1</m:t>
                        </m:r>
                      </m:sub>
                    </m:sSub>
                    <m:r>
                      <a:rPr lang="en-US" sz="2200" i="1">
                        <a:latin typeface="Cambria Math"/>
                      </a:rPr>
                      <m:t>:</m:t>
                    </m:r>
                    <m:r>
                      <a:rPr lang="en-US" sz="2200" i="1">
                        <a:latin typeface="Cambria Math"/>
                        <a:ea typeface="Cambria Math"/>
                      </a:rPr>
                      <m:t>𝜇</m:t>
                    </m:r>
                    <m:r>
                      <a:rPr lang="en-US" sz="2200" i="1">
                        <a:latin typeface="Cambria Math"/>
                        <a:ea typeface="Cambria Math"/>
                      </a:rPr>
                      <m:t>≠</m:t>
                    </m:r>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0</m:t>
                        </m:r>
                      </m:sub>
                    </m:sSub>
                  </m:oMath>
                </a14:m>
                <a:endParaRPr lang="en-US" sz="2200" dirty="0"/>
              </a:p>
              <a:p>
                <a:pPr marL="571500" indent="-571500">
                  <a:buFont typeface="+mj-lt"/>
                  <a:buAutoNum type="romanUcPeriod"/>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        </m:t>
                        </m:r>
                        <m:r>
                          <a:rPr lang="en-US" sz="2200" i="1">
                            <a:latin typeface="Cambria Math"/>
                          </a:rPr>
                          <m:t>𝐻</m:t>
                        </m:r>
                      </m:e>
                      <m:sub>
                        <m:r>
                          <a:rPr lang="en-US" sz="2200" i="1">
                            <a:latin typeface="Cambria Math"/>
                          </a:rPr>
                          <m:t>1</m:t>
                        </m:r>
                      </m:sub>
                    </m:sSub>
                    <m:r>
                      <a:rPr lang="en-US" sz="2200" i="1">
                        <a:latin typeface="Cambria Math"/>
                      </a:rPr>
                      <m:t>:</m:t>
                    </m:r>
                    <m:r>
                      <a:rPr lang="en-US" sz="2200" i="1">
                        <a:latin typeface="Cambria Math"/>
                        <a:ea typeface="Cambria Math"/>
                      </a:rPr>
                      <m:t>𝜇</m:t>
                    </m:r>
                    <m:r>
                      <a:rPr lang="en-US" sz="2200" i="1">
                        <a:latin typeface="Cambria Math"/>
                        <a:ea typeface="Cambria Math"/>
                      </a:rPr>
                      <m:t>&gt;</m:t>
                    </m:r>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0</m:t>
                        </m:r>
                      </m:sub>
                    </m:sSub>
                  </m:oMath>
                </a14:m>
                <a:endParaRPr lang="en-US" sz="2200" dirty="0"/>
              </a:p>
              <a:p>
                <a:pPr marL="571500" indent="-571500">
                  <a:buFont typeface="+mj-lt"/>
                  <a:buAutoNum type="romanUcPeriod"/>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       </m:t>
                        </m:r>
                        <m:r>
                          <a:rPr lang="en-US" sz="2200" i="1">
                            <a:latin typeface="Cambria Math"/>
                          </a:rPr>
                          <m:t>𝐻</m:t>
                        </m:r>
                      </m:e>
                      <m:sub>
                        <m:r>
                          <a:rPr lang="en-US" sz="2200" i="1">
                            <a:latin typeface="Cambria Math"/>
                          </a:rPr>
                          <m:t>1</m:t>
                        </m:r>
                      </m:sub>
                    </m:sSub>
                    <m:r>
                      <a:rPr lang="en-US" sz="2200" i="1">
                        <a:latin typeface="Cambria Math"/>
                      </a:rPr>
                      <m:t>:</m:t>
                    </m:r>
                    <m:r>
                      <a:rPr lang="en-US" sz="2200" i="1">
                        <a:latin typeface="Cambria Math"/>
                        <a:ea typeface="Cambria Math"/>
                      </a:rPr>
                      <m:t>𝜇</m:t>
                    </m:r>
                    <m:r>
                      <a:rPr lang="en-US" sz="2200" i="1">
                        <a:latin typeface="Cambria Math"/>
                        <a:ea typeface="Cambria Math"/>
                      </a:rPr>
                      <m:t>&lt;</m:t>
                    </m:r>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0</m:t>
                        </m:r>
                      </m:sub>
                    </m:sSub>
                  </m:oMath>
                </a14:m>
                <a:endParaRPr lang="en-US" sz="2200" dirty="0"/>
              </a:p>
              <a:p>
                <a:pPr marL="0" indent="0">
                  <a:buNone/>
                </a:pPr>
                <a:r>
                  <a:rPr lang="en-US" sz="2200" dirty="0"/>
                  <a:t>Depending upon the problem we use single tail or two tailed test to estimate the significance of result. In two tailed test the areas of the both the tails of the curve representing the sampling distribution are taken into account whereas in single tail test only the area on left or right of is taken into account.</a:t>
                </a:r>
              </a:p>
              <a:p>
                <a:pPr marL="0" indent="0">
                  <a:buNone/>
                </a:pPr>
                <a:endParaRPr lang="en-US" sz="2200" dirty="0"/>
              </a:p>
              <a:p>
                <a:pPr marL="0" indent="0">
                  <a:buNone/>
                </a:pPr>
                <a:r>
                  <a:rPr lang="en-US" sz="22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1037" t="-107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857A22F-33F3-4D30-A015-B2BD0BE4D0C4}"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Unit No.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6704885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Level of significance</a:t>
                </a:r>
              </a:p>
              <a:p>
                <a:pPr marL="0" indent="0">
                  <a:buNone/>
                </a:pPr>
                <a:r>
                  <a:rPr lang="en-US" sz="2200" dirty="0"/>
                  <a:t>The probability level below which we reject the hypothesis is known as level of significance. It is denoted by </a:t>
                </a:r>
                <a14:m>
                  <m:oMath xmlns:m="http://schemas.openxmlformats.org/officeDocument/2006/math">
                    <m:r>
                      <a:rPr lang="en-US" sz="2200" i="1">
                        <a:latin typeface="Cambria Math"/>
                        <a:ea typeface="Cambria Math"/>
                      </a:rPr>
                      <m:t>𝛼</m:t>
                    </m:r>
                  </m:oMath>
                </a14:m>
                <a:r>
                  <a:rPr lang="en-US" sz="2200" dirty="0"/>
                  <a:t> and generally specified before sample are drawn. </a:t>
                </a:r>
              </a:p>
              <a:p>
                <a:pPr marL="0" indent="0">
                  <a:buNone/>
                </a:pPr>
                <a:r>
                  <a:rPr lang="en-US" sz="2200" dirty="0"/>
                  <a:t>Generally we take </a:t>
                </a:r>
                <a14:m>
                  <m:oMath xmlns:m="http://schemas.openxmlformats.org/officeDocument/2006/math">
                    <m:r>
                      <a:rPr lang="en-US" sz="2200" i="1">
                        <a:latin typeface="Cambria Math"/>
                        <a:ea typeface="Cambria Math"/>
                      </a:rPr>
                      <m:t>𝛼</m:t>
                    </m:r>
                    <m:r>
                      <a:rPr lang="en-US" sz="2200" i="1">
                        <a:latin typeface="Cambria Math"/>
                        <a:ea typeface="Cambria Math"/>
                      </a:rPr>
                      <m:t>=5%</m:t>
                    </m:r>
                  </m:oMath>
                </a14:m>
                <a:r>
                  <a:rPr lang="en-US" sz="2200" dirty="0"/>
                  <a:t> or </a:t>
                </a:r>
                <a14:m>
                  <m:oMath xmlns:m="http://schemas.openxmlformats.org/officeDocument/2006/math">
                    <m:r>
                      <a:rPr lang="en-US" sz="2200" i="1" dirty="0">
                        <a:latin typeface="Cambria Math"/>
                        <a:ea typeface="Cambria Math"/>
                      </a:rPr>
                      <m:t>1</m:t>
                    </m:r>
                    <m:r>
                      <a:rPr lang="en-US" sz="2200" i="1">
                        <a:latin typeface="Cambria Math"/>
                        <a:ea typeface="Cambria Math"/>
                      </a:rPr>
                      <m:t>%</m:t>
                    </m:r>
                  </m:oMath>
                </a14:m>
                <a:r>
                  <a:rPr lang="en-US" sz="2200" dirty="0"/>
                  <a:t>. </a:t>
                </a:r>
              </a:p>
              <a:p>
                <a:pPr marL="0" indent="0">
                  <a:buNone/>
                </a:pPr>
                <a:r>
                  <a:rPr lang="en-US" sz="2200" b="1" dirty="0"/>
                  <a:t>Critical value</a:t>
                </a:r>
              </a:p>
              <a:p>
                <a:pPr marL="0" indent="0">
                  <a:buNone/>
                </a:pPr>
                <a:r>
                  <a:rPr lang="en-US" sz="2200" dirty="0"/>
                  <a:t>The value of test statistic which separates the critical region (or rejection) and acceptance region is called the critical value and it depends upon </a:t>
                </a:r>
              </a:p>
              <a:p>
                <a:r>
                  <a:rPr lang="en-US" sz="2200" dirty="0"/>
                  <a:t>Level of significance</a:t>
                </a:r>
              </a:p>
              <a:p>
                <a:r>
                  <a:rPr lang="en-US" sz="2200" dirty="0"/>
                  <a:t>Alternate hypothesis ( whether it is two tailed or single tailed)</a:t>
                </a:r>
              </a:p>
              <a:p>
                <a:pPr marL="0" indent="0">
                  <a:buNone/>
                </a:pPr>
                <a:endParaRPr lang="en-US" sz="2200" b="1" dirty="0"/>
              </a:p>
              <a:p>
                <a:pPr marL="0" indent="0">
                  <a:buNone/>
                </a:pPr>
                <a:r>
                  <a:rPr lang="en-US" sz="2200" dirty="0" smtClean="0"/>
                  <a:t> </a:t>
                </a: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333" b="-3948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1815CD0-FD4E-4791-8F66-CE3C00DEA108}"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Unit No.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16757297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Critical Region or rejection region</a:t>
                </a:r>
                <a:endParaRPr lang="en-US" sz="2200" dirty="0"/>
              </a:p>
              <a:p>
                <a:pPr marL="0" indent="0">
                  <a:buNone/>
                </a:pPr>
                <a:r>
                  <a:rPr lang="en-US" sz="2200" dirty="0"/>
                  <a:t>Critical region is the region in which a sample value is rejected.</a:t>
                </a:r>
              </a:p>
              <a:p>
                <a:pPr marL="0" indent="0">
                  <a:buNone/>
                </a:pPr>
                <a:r>
                  <a:rPr lang="en-US" sz="2200" dirty="0" smtClean="0"/>
                  <a:t>Single left tailed test </a:t>
                </a:r>
                <a14:m>
                  <m:oMath xmlns:m="http://schemas.openxmlformats.org/officeDocument/2006/math">
                    <m:r>
                      <a:rPr lang="en-US" sz="2200" i="1" spc="-260">
                        <a:latin typeface="Cambria Math"/>
                        <a:ea typeface="Cambria Math"/>
                      </a:rPr>
                      <m:t>𝛼</m:t>
                    </m:r>
                    <m:r>
                      <a:rPr lang="en-US" sz="2200" i="1" spc="-260">
                        <a:latin typeface="Cambria Math"/>
                        <a:ea typeface="Cambria Math"/>
                      </a:rPr>
                      <m:t>=5%</m:t>
                    </m:r>
                  </m:oMath>
                </a14:m>
                <a:r>
                  <a:rPr lang="en-US" sz="2200" spc="-260" dirty="0"/>
                  <a:t> </a:t>
                </a:r>
                <a:r>
                  <a:rPr lang="en-US" sz="2200" spc="-260" dirty="0" smtClean="0"/>
                  <a:t>:</a:t>
                </a:r>
              </a:p>
              <a:p>
                <a:pPr marL="0" indent="0">
                  <a:buNone/>
                </a:pPr>
                <a:endParaRPr lang="en-US" sz="2200" spc="-26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3"/>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8B540252-DDF2-4E3E-BA49-3D263EB0F2D1}"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Unit No.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pic>
        <p:nvPicPr>
          <p:cNvPr id="51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4916" t="39881" r="23698" b="17064"/>
          <a:stretch/>
        </p:blipFill>
        <p:spPr bwMode="auto">
          <a:xfrm>
            <a:off x="914400" y="2743200"/>
            <a:ext cx="5384801" cy="3149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3231674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29E260-CAE9-47D1-A960-CFDAF146C9D3}"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Unit No.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pic>
        <p:nvPicPr>
          <p:cNvPr id="614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4770" t="21581" r="20655" b="18421"/>
          <a:stretch/>
        </p:blipFill>
        <p:spPr bwMode="auto">
          <a:xfrm>
            <a:off x="914400" y="1066800"/>
            <a:ext cx="7239000" cy="480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474844738"/>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6C3186D-D0A5-47AD-B102-E4C9796D34E6}"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Unit No.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pic>
        <p:nvPicPr>
          <p:cNvPr id="717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4769" t="23112" r="19623" b="18727"/>
          <a:stretch/>
        </p:blipFill>
        <p:spPr bwMode="auto">
          <a:xfrm>
            <a:off x="723900" y="1219200"/>
            <a:ext cx="7886700" cy="518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253941046"/>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Conclusion</a:t>
                </a:r>
                <a:r>
                  <a:rPr lang="en-US" sz="2200" dirty="0"/>
                  <a:t> </a:t>
                </a:r>
                <a:endParaRPr lang="en-US" sz="2200" dirty="0" smtClean="0"/>
              </a:p>
              <a:p>
                <a:pPr marL="0" indent="0">
                  <a:buNone/>
                </a:pPr>
                <a:r>
                  <a:rPr lang="en-US" sz="2200" dirty="0"/>
                  <a:t>If absolute calculated value of test statistic is more than or equal to its critical value(table value)  we reject the null hypothesis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t> otherwise accept it</a:t>
                </a:r>
                <a:r>
                  <a:rPr lang="en-US" sz="2200" dirty="0" smtClean="0"/>
                  <a:t>.</a:t>
                </a: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7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1C667CF-E467-4505-8F2F-716022875065}"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Unit No.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17458197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Test of hypothesis for large samples and Small samples</a:t>
            </a:r>
          </a:p>
          <a:p>
            <a:pPr marL="0" indent="0">
              <a:buNone/>
            </a:pPr>
            <a:r>
              <a:rPr lang="en-US" sz="2200" u="sng" spc="-5" dirty="0">
                <a:uFill>
                  <a:solidFill>
                    <a:srgbClr val="000000"/>
                  </a:solidFill>
                </a:uFill>
                <a:latin typeface="Times New Roman"/>
                <a:cs typeface="Times New Roman"/>
              </a:rPr>
              <a:t>Difference </a:t>
            </a:r>
            <a:r>
              <a:rPr lang="en-US" sz="2200" u="sng" dirty="0">
                <a:uFill>
                  <a:solidFill>
                    <a:srgbClr val="000000"/>
                  </a:solidFill>
                </a:uFill>
                <a:latin typeface="Times New Roman"/>
                <a:cs typeface="Times New Roman"/>
              </a:rPr>
              <a:t>between Large and </a:t>
            </a:r>
            <a:r>
              <a:rPr lang="en-US" sz="2200" u="sng" spc="-5" dirty="0">
                <a:uFill>
                  <a:solidFill>
                    <a:srgbClr val="000000"/>
                  </a:solidFill>
                </a:uFill>
                <a:latin typeface="Times New Roman"/>
                <a:cs typeface="Times New Roman"/>
              </a:rPr>
              <a:t>Small</a:t>
            </a:r>
            <a:r>
              <a:rPr lang="en-US" sz="2200" u="sng" spc="-90" dirty="0">
                <a:uFill>
                  <a:solidFill>
                    <a:srgbClr val="000000"/>
                  </a:solidFill>
                </a:uFill>
                <a:latin typeface="Times New Roman"/>
                <a:cs typeface="Times New Roman"/>
              </a:rPr>
              <a:t> </a:t>
            </a:r>
            <a:r>
              <a:rPr lang="en-US" sz="2200" u="sng" dirty="0">
                <a:uFill>
                  <a:solidFill>
                    <a:srgbClr val="000000"/>
                  </a:solidFill>
                </a:uFill>
                <a:latin typeface="Times New Roman"/>
                <a:cs typeface="Times New Roman"/>
              </a:rPr>
              <a:t>sample</a:t>
            </a: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F6CE6461-0DCC-42FC-96D0-0B88CD2D58EB}"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Unit No.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713" y="2057400"/>
            <a:ext cx="8156575" cy="356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42096475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a:buFont typeface="Wingdings" pitchFamily="2" charset="2"/>
                  <a:buChar char="v"/>
                </a:pPr>
                <a:r>
                  <a:rPr lang="en-US" sz="2200" b="1" dirty="0"/>
                  <a:t>Test of hypothesis for large samples(n&gt;30</a:t>
                </a:r>
                <a:r>
                  <a:rPr lang="en-US" sz="2200" b="1" dirty="0" smtClean="0"/>
                  <a:t>)</a:t>
                </a:r>
              </a:p>
              <a:p>
                <a:pPr marL="0" indent="0">
                  <a:buNone/>
                </a:pPr>
                <a:r>
                  <a:rPr lang="en-US" sz="2200" dirty="0"/>
                  <a:t>The following are the some important applications of test of hypothesis in case of large samples-</a:t>
                </a:r>
              </a:p>
              <a:p>
                <a:r>
                  <a:rPr lang="en-US" sz="2200" dirty="0"/>
                  <a:t>Test of hypothesis about population mean</a:t>
                </a:r>
              </a:p>
              <a:p>
                <a:r>
                  <a:rPr lang="en-US" sz="2200" dirty="0"/>
                  <a:t>Test of hypothesis about difference between two population </a:t>
                </a:r>
                <a:r>
                  <a:rPr lang="en-US" sz="2200" dirty="0" smtClean="0"/>
                  <a:t>mean</a:t>
                </a:r>
              </a:p>
              <a:p>
                <a:pPr marL="0" indent="0">
                  <a:buNone/>
                </a:pPr>
                <a:r>
                  <a:rPr lang="en-US" sz="2200" b="1" dirty="0" smtClean="0"/>
                  <a:t>Test </a:t>
                </a:r>
                <a:r>
                  <a:rPr lang="en-US" sz="2200" b="1" dirty="0"/>
                  <a:t>of hypothesis about population </a:t>
                </a:r>
                <a:r>
                  <a:rPr lang="en-US" sz="2200" b="1" dirty="0" smtClean="0"/>
                  <a:t>mean</a:t>
                </a:r>
              </a:p>
              <a:p>
                <a:pPr marL="0" indent="0">
                  <a:buNone/>
                </a:pPr>
                <a:r>
                  <a:rPr lang="en-US" sz="2200" dirty="0"/>
                  <a:t>let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𝑥</m:t>
                        </m:r>
                      </m:e>
                    </m:acc>
                  </m:oMath>
                </a14:m>
                <a:r>
                  <a:rPr lang="en-US" sz="2200" dirty="0"/>
                  <a:t> be the mean of a large random sample of size n drawn from a normal population with mean </a:t>
                </a:r>
                <a14:m>
                  <m:oMath xmlns:m="http://schemas.openxmlformats.org/officeDocument/2006/math">
                    <m:r>
                      <a:rPr lang="en-US" sz="2200" i="1">
                        <a:latin typeface="Cambria Math"/>
                        <a:ea typeface="Cambria Math"/>
                      </a:rPr>
                      <m:t>𝜇</m:t>
                    </m:r>
                  </m:oMath>
                </a14:m>
                <a:r>
                  <a:rPr lang="en-US" sz="2200" dirty="0"/>
                  <a:t> and S.D. </a:t>
                </a:r>
                <a14:m>
                  <m:oMath xmlns:m="http://schemas.openxmlformats.org/officeDocument/2006/math">
                    <m:r>
                      <a:rPr lang="en-US" sz="2200" i="1">
                        <a:latin typeface="Cambria Math"/>
                        <a:ea typeface="Cambria Math"/>
                      </a:rPr>
                      <m:t>𝜎</m:t>
                    </m:r>
                  </m:oMath>
                </a14:m>
                <a:r>
                  <a:rPr lang="en-US" sz="2200" dirty="0"/>
                  <a:t>. To test the hypothesis that population mean </a:t>
                </a:r>
                <a14:m>
                  <m:oMath xmlns:m="http://schemas.openxmlformats.org/officeDocument/2006/math">
                    <m:r>
                      <a:rPr lang="en-US" sz="2200" i="1">
                        <a:latin typeface="Cambria Math"/>
                        <a:ea typeface="Cambria Math"/>
                      </a:rPr>
                      <m:t>𝜇</m:t>
                    </m:r>
                  </m:oMath>
                </a14:m>
                <a:r>
                  <a:rPr lang="en-US" sz="2200" dirty="0"/>
                  <a:t> has a specified value the test statistics to be used is given by </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a:rPr>
                        <m:t>𝑍</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r>
                            <a:rPr lang="en-US" sz="2200" i="1">
                              <a:latin typeface="Cambria Math"/>
                              <a:ea typeface="Cambria Math"/>
                            </a:rPr>
                            <m:t>𝜇</m:t>
                          </m:r>
                        </m:num>
                        <m:den>
                          <m:f>
                            <m:fPr>
                              <m:type m:val="lin"/>
                              <m:ctrlPr>
                                <a:rPr lang="en-US" sz="2200" i="1">
                                  <a:latin typeface="Cambria Math" panose="02040503050406030204" pitchFamily="18" charset="0"/>
                                </a:rPr>
                              </m:ctrlPr>
                            </m:fPr>
                            <m:num>
                              <m:r>
                                <a:rPr lang="en-US" sz="2200" i="1">
                                  <a:latin typeface="Cambria Math"/>
                                  <a:ea typeface="Cambria Math"/>
                                </a:rPr>
                                <m:t>𝜎</m:t>
                              </m:r>
                            </m:num>
                            <m:den>
                              <m:rad>
                                <m:radPr>
                                  <m:degHide m:val="on"/>
                                  <m:ctrlPr>
                                    <a:rPr lang="en-US" sz="2200" i="1">
                                      <a:latin typeface="Cambria Math" panose="02040503050406030204" pitchFamily="18" charset="0"/>
                                    </a:rPr>
                                  </m:ctrlPr>
                                </m:radPr>
                                <m:deg/>
                                <m:e>
                                  <m:r>
                                    <a:rPr lang="en-US" sz="2200" i="1">
                                      <a:latin typeface="Cambria Math"/>
                                    </a:rPr>
                                    <m:t>𝑛</m:t>
                                  </m:r>
                                </m:e>
                              </m:rad>
                            </m:den>
                          </m:f>
                        </m:den>
                      </m:f>
                    </m:oMath>
                  </m:oMathPara>
                </a14:m>
                <a:r>
                  <a:rPr lang="en-US" sz="2200" dirty="0"/>
                  <a:t/>
                </a:r>
                <a:br>
                  <a:rPr lang="en-US" sz="2200" dirty="0"/>
                </a:br>
                <a:endParaRPr lang="en-US" sz="2200" dirty="0"/>
              </a:p>
              <a:p>
                <a:pPr marL="0" indent="0">
                  <a:buNone/>
                </a:pPr>
                <a:r>
                  <a:rPr lang="en-US" sz="2200" dirty="0"/>
                  <a:t> </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407" b="-2789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5943643-1D58-42C4-9D18-01D3997CB5EC}"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Unit No.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141686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smtClean="0"/>
                  <a:t>For </a:t>
                </a:r>
                <a:r>
                  <a:rPr lang="en-US" sz="2200" dirty="0"/>
                  <a:t>large sample </a:t>
                </a:r>
                <a14:m>
                  <m:oMath xmlns:m="http://schemas.openxmlformats.org/officeDocument/2006/math">
                    <m:r>
                      <a:rPr lang="en-US" sz="2200" i="1">
                        <a:latin typeface="Cambria Math"/>
                        <a:ea typeface="Cambria Math"/>
                      </a:rPr>
                      <m:t>𝜎</m:t>
                    </m:r>
                    <m:r>
                      <a:rPr lang="en-US" sz="2200" i="1">
                        <a:latin typeface="Cambria Math"/>
                        <a:ea typeface="Cambria Math"/>
                      </a:rPr>
                      <m:t>≅</m:t>
                    </m:r>
                    <m:r>
                      <a:rPr lang="en-US" sz="2200" i="1">
                        <a:latin typeface="Cambria Math"/>
                        <a:ea typeface="Cambria Math"/>
                      </a:rPr>
                      <m:t>𝑠</m:t>
                    </m:r>
                  </m:oMath>
                </a14:m>
                <a:endParaRPr lang="en-US" sz="2200" dirty="0" smtClean="0">
                  <a:ea typeface="Cambria Math"/>
                </a:endParaRPr>
              </a:p>
              <a:p>
                <a:pPr marL="0" indent="0">
                  <a:buNone/>
                </a:pPr>
                <a:endParaRPr lang="en-US" sz="2200" dirty="0">
                  <a:ea typeface="Cambria Math"/>
                </a:endParaRPr>
              </a:p>
              <a:p>
                <a:pPr marL="0" indent="0">
                  <a:buNone/>
                </a:pPr>
                <a:endParaRPr lang="en-US" sz="2200" dirty="0" smtClean="0">
                  <a:ea typeface="Cambria Math"/>
                </a:endParaRPr>
              </a:p>
              <a:p>
                <a:pPr marL="0" indent="0">
                  <a:buNone/>
                </a:pPr>
                <a:endParaRPr lang="en-US" sz="2200" dirty="0">
                  <a:ea typeface="Cambria Math"/>
                </a:endParaRPr>
              </a:p>
              <a:p>
                <a:pPr marL="0" indent="0">
                  <a:buNone/>
                </a:pPr>
                <a:endParaRPr lang="en-US" sz="2200" dirty="0" smtClean="0">
                  <a:ea typeface="Cambria Math"/>
                </a:endParaRPr>
              </a:p>
              <a:p>
                <a:pPr marL="0" indent="0">
                  <a:buNone/>
                </a:pPr>
                <a:endParaRPr lang="en-US" sz="2200" dirty="0">
                  <a:ea typeface="Cambria Math"/>
                </a:endParaRPr>
              </a:p>
              <a:p>
                <a:pPr marL="0" indent="0">
                  <a:buNone/>
                </a:pPr>
                <a:endParaRPr lang="en-US" sz="2200" dirty="0" smtClean="0">
                  <a:ea typeface="Cambria Math"/>
                </a:endParaRPr>
              </a:p>
              <a:p>
                <a:pPr marL="0" indent="0">
                  <a:buNone/>
                </a:pPr>
                <a:r>
                  <a:rPr lang="en-US" sz="2200" b="1" dirty="0"/>
                  <a:t>Example</a:t>
                </a:r>
                <a:r>
                  <a:rPr lang="en-US" sz="2200" dirty="0"/>
                  <a:t>-1: A random sample of 900 members has a mean 3.4 cm. Can it be reasonably regarded as a sample from a large population of mean 3.2 cm and S.D. 2.3 cm?(Test at 5% level of significance)</a:t>
                </a:r>
              </a:p>
              <a:p>
                <a:pPr marL="0" indent="0">
                  <a:buNone/>
                </a:pPr>
                <a:endParaRPr lang="en-US" sz="2200" dirty="0"/>
              </a:p>
              <a:p>
                <a:pPr marL="0" indent="0">
                  <a:buNone/>
                </a:pPr>
                <a:endParaRPr lang="en-US" sz="2200" dirty="0">
                  <a:ea typeface="Cambria Math"/>
                </a:endParaRPr>
              </a:p>
              <a:p>
                <a:pPr marL="0" indent="0">
                  <a:buNone/>
                </a:pPr>
                <a:endParaRPr lang="en-US" sz="2200" dirty="0">
                  <a:ea typeface="Cambria Math"/>
                </a:endParaRPr>
              </a:p>
              <a:p>
                <a:pPr marL="0" indent="0">
                  <a:buNone/>
                </a:pPr>
                <a:endParaRPr lang="en-US" sz="2200" dirty="0"/>
              </a:p>
              <a:p>
                <a:pPr marL="0" indent="0">
                  <a:buNone/>
                </a:pPr>
                <a:endParaRPr lang="en-US" sz="2200" dirty="0" smtClean="0">
                  <a:ea typeface="Cambria Math"/>
                </a:endParaRP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185" b="-5134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81D3872-D2BD-4B91-B932-8512D8CDB390}"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Unit No.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752600"/>
            <a:ext cx="8156575"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38737123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7" end="7"/>
                                            </p:txEl>
                                          </p:spTgt>
                                        </p:tgtEl>
                                        <p:attrNameLst>
                                          <p:attrName>style.visibility</p:attrName>
                                        </p:attrNameLst>
                                      </p:cBhvr>
                                      <p:to>
                                        <p:strVal val="visible"/>
                                      </p:to>
                                    </p:set>
                                    <p:animEffect transition="in" filter="fade">
                                      <p:cBhvr>
                                        <p:cTn id="14" dur="1000"/>
                                        <p:tgtEl>
                                          <p:spTgt spid="3">
                                            <p:txEl>
                                              <p:pRg st="7" end="7"/>
                                            </p:txEl>
                                          </p:spTgt>
                                        </p:tgtEl>
                                      </p:cBhvr>
                                    </p:animEffect>
                                    <p:anim calcmode="lin" valueType="num">
                                      <p:cBhvr>
                                        <p:cTn id="1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Sol:</a:t>
                </a:r>
                <a:r>
                  <a:rPr lang="en-US" sz="2200" dirty="0"/>
                  <a:t> Given </a:t>
                </a:r>
                <a14:m>
                  <m:oMath xmlns:m="http://schemas.openxmlformats.org/officeDocument/2006/math">
                    <m:r>
                      <a:rPr lang="en-US" sz="2200" i="1">
                        <a:latin typeface="Cambria Math"/>
                      </a:rPr>
                      <m:t>𝑛</m:t>
                    </m:r>
                    <m:r>
                      <a:rPr lang="en-US" sz="2200" i="1">
                        <a:latin typeface="Cambria Math"/>
                      </a:rPr>
                      <m:t>=900, </m:t>
                    </m:r>
                    <m:r>
                      <a:rPr lang="en-US" sz="2200" i="1">
                        <a:latin typeface="Cambria Math"/>
                        <a:ea typeface="Cambria Math"/>
                      </a:rPr>
                      <m:t>𝜇</m:t>
                    </m:r>
                    <m:r>
                      <a:rPr lang="en-US" sz="2200" i="1">
                        <a:latin typeface="Cambria Math"/>
                        <a:ea typeface="Cambria Math"/>
                      </a:rPr>
                      <m:t>=3.2, </m:t>
                    </m:r>
                    <m:r>
                      <a:rPr lang="en-US" sz="2200" i="1">
                        <a:latin typeface="Cambria Math"/>
                        <a:ea typeface="Cambria Math"/>
                      </a:rPr>
                      <m:t>𝜎</m:t>
                    </m:r>
                    <m:r>
                      <a:rPr lang="en-US" sz="2200" i="1">
                        <a:latin typeface="Cambria Math"/>
                        <a:ea typeface="Cambria Math"/>
                      </a:rPr>
                      <m:t>=2.3,</m:t>
                    </m:r>
                    <m:acc>
                      <m:accPr>
                        <m:chr m:val="̅"/>
                        <m:ctrlPr>
                          <a:rPr lang="en-US" sz="2200" i="1">
                            <a:latin typeface="Cambria Math" panose="02040503050406030204" pitchFamily="18" charset="0"/>
                            <a:ea typeface="Cambria Math"/>
                          </a:rPr>
                        </m:ctrlPr>
                      </m:accPr>
                      <m:e>
                        <m:r>
                          <a:rPr lang="en-US" sz="2200" i="1">
                            <a:latin typeface="Cambria Math"/>
                            <a:ea typeface="Cambria Math"/>
                          </a:rPr>
                          <m:t>𝑥</m:t>
                        </m:r>
                      </m:e>
                    </m:acc>
                    <m:r>
                      <a:rPr lang="en-US" sz="2200" i="1">
                        <a:latin typeface="Cambria Math"/>
                      </a:rPr>
                      <m:t>=3.4</m:t>
                    </m:r>
                  </m:oMath>
                </a14:m>
                <a:r>
                  <a:rPr lang="en-US" sz="2200" dirty="0"/>
                  <a:t> </a:t>
                </a:r>
                <a:endParaRPr lang="en-US" sz="2200" b="1" dirty="0"/>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 </m:t>
                      </m:r>
                      <m:r>
                        <a:rPr lang="en-US" sz="2200" i="1">
                          <a:latin typeface="Cambria Math"/>
                          <a:ea typeface="Cambria Math"/>
                        </a:rPr>
                        <m:t>𝜇</m:t>
                      </m:r>
                      <m:r>
                        <a:rPr lang="en-US" sz="2200" i="1">
                          <a:latin typeface="Cambria Math"/>
                          <a:ea typeface="Cambria Math"/>
                        </a:rPr>
                        <m:t>=3.2</m:t>
                      </m:r>
                    </m:oMath>
                  </m:oMathPara>
                </a14:m>
                <a:endParaRPr lang="en-US" sz="2200" dirty="0">
                  <a:ea typeface="Cambria Math"/>
                </a:endParaRP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1</m:t>
                        </m:r>
                      </m:sub>
                    </m:sSub>
                    <m:r>
                      <a:rPr lang="en-US" sz="2200" i="1">
                        <a:latin typeface="Cambria Math"/>
                      </a:rPr>
                      <m:t>: </m:t>
                    </m:r>
                    <m:r>
                      <a:rPr lang="en-US" sz="2200" i="1">
                        <a:latin typeface="Cambria Math"/>
                        <a:ea typeface="Cambria Math"/>
                      </a:rPr>
                      <m:t>𝜇</m:t>
                    </m:r>
                    <m:r>
                      <a:rPr lang="en-US" sz="2200" i="1">
                        <a:latin typeface="Cambria Math"/>
                        <a:ea typeface="Cambria Math"/>
                      </a:rPr>
                      <m:t>≠3.2 </m:t>
                    </m:r>
                  </m:oMath>
                </a14:m>
                <a:r>
                  <a:rPr lang="en-US" sz="2200" dirty="0">
                    <a:ea typeface="Cambria Math"/>
                  </a:rPr>
                  <a:t>(Two tailed test)</a:t>
                </a:r>
              </a:p>
              <a:p>
                <a:pPr marL="0" indent="0">
                  <a:buNone/>
                </a:pPr>
                <a14:m>
                  <m:oMathPara xmlns:m="http://schemas.openxmlformats.org/officeDocument/2006/math">
                    <m:oMathParaPr>
                      <m:jc m:val="left"/>
                    </m:oMathParaPr>
                    <m:oMath xmlns:m="http://schemas.openxmlformats.org/officeDocument/2006/math">
                      <m:r>
                        <a:rPr lang="en-US" sz="2200" i="1">
                          <a:latin typeface="Cambria Math"/>
                          <a:ea typeface="Cambria Math"/>
                        </a:rPr>
                        <m:t>𝛼</m:t>
                      </m:r>
                      <m:r>
                        <a:rPr lang="en-US" sz="2200" i="1">
                          <a:latin typeface="Cambria Math"/>
                          <a:ea typeface="Cambria Math"/>
                        </a:rPr>
                        <m:t>=0.05</m:t>
                      </m:r>
                    </m:oMath>
                  </m:oMathPara>
                </a14:m>
                <a:endParaRPr lang="en-US" sz="2200" dirty="0">
                  <a:ea typeface="Cambria Math"/>
                </a:endParaRPr>
              </a:p>
              <a:p>
                <a:pPr marL="0" indent="0">
                  <a:buNone/>
                </a:pPr>
                <a14:m>
                  <m:oMath xmlns:m="http://schemas.openxmlformats.org/officeDocument/2006/math">
                    <m:r>
                      <a:rPr lang="en-US" sz="2200" i="1">
                        <a:latin typeface="Cambria Math"/>
                      </a:rPr>
                      <m:t>𝑍</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r>
                          <a:rPr lang="en-US" sz="2200" i="1">
                            <a:latin typeface="Cambria Math"/>
                            <a:ea typeface="Cambria Math"/>
                          </a:rPr>
                          <m:t>𝜇</m:t>
                        </m:r>
                      </m:num>
                      <m:den>
                        <m:f>
                          <m:fPr>
                            <m:type m:val="lin"/>
                            <m:ctrlPr>
                              <a:rPr lang="en-US" sz="2200" i="1">
                                <a:latin typeface="Cambria Math" panose="02040503050406030204" pitchFamily="18" charset="0"/>
                              </a:rPr>
                            </m:ctrlPr>
                          </m:fPr>
                          <m:num>
                            <m:r>
                              <a:rPr lang="en-US" sz="2200" i="1">
                                <a:latin typeface="Cambria Math"/>
                                <a:ea typeface="Cambria Math"/>
                              </a:rPr>
                              <m:t>𝜎</m:t>
                            </m:r>
                          </m:num>
                          <m:den>
                            <m:rad>
                              <m:radPr>
                                <m:degHide m:val="on"/>
                                <m:ctrlPr>
                                  <a:rPr lang="en-US" sz="2200" i="1">
                                    <a:latin typeface="Cambria Math" panose="02040503050406030204" pitchFamily="18" charset="0"/>
                                  </a:rPr>
                                </m:ctrlPr>
                              </m:radPr>
                              <m:deg/>
                              <m:e>
                                <m:r>
                                  <a:rPr lang="en-US" sz="2200" i="1">
                                    <a:latin typeface="Cambria Math"/>
                                  </a:rPr>
                                  <m:t>𝑛</m:t>
                                </m:r>
                              </m:e>
                            </m:rad>
                          </m:den>
                        </m:f>
                      </m:den>
                    </m:f>
                  </m:oMath>
                </a14:m>
                <a:r>
                  <a:rPr lang="en-US" sz="2200" dirty="0"/>
                  <a:t> =</a:t>
                </a:r>
                <a:r>
                  <a:rPr lang="en-US" sz="2200" dirty="0" smtClean="0"/>
                  <a:t>0.261</a:t>
                </a:r>
              </a:p>
              <a:p>
                <a:pPr marL="0" indent="0">
                  <a:buNone/>
                </a:pPr>
                <a:r>
                  <a:rPr lang="en-US" sz="2200" dirty="0"/>
                  <a:t>Table value </a:t>
                </a:r>
                <a14:m>
                  <m:oMath xmlns:m="http://schemas.openxmlformats.org/officeDocument/2006/math">
                    <m:r>
                      <a:rPr lang="en-US" sz="2200" i="1">
                        <a:latin typeface="Cambria Math"/>
                      </a:rPr>
                      <m:t>𝑍</m:t>
                    </m:r>
                    <m:r>
                      <a:rPr lang="en-US" sz="2200" i="1">
                        <a:latin typeface="Cambria Math"/>
                      </a:rPr>
                      <m:t>=1.96</m:t>
                    </m:r>
                  </m:oMath>
                </a14:m>
                <a:endParaRPr lang="en-US" sz="2200" dirty="0"/>
              </a:p>
              <a:p>
                <a:pPr marL="0" indent="0">
                  <a:buNone/>
                </a:pPr>
                <a:r>
                  <a:rPr lang="en-US" sz="2200" dirty="0"/>
                  <a:t>Conclusion : </a:t>
                </a:r>
                <a14:m>
                  <m:oMath xmlns:m="http://schemas.openxmlformats.org/officeDocument/2006/math">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a:rPr lang="en-US" sz="2200" i="1">
                                <a:latin typeface="Cambria Math"/>
                              </a:rPr>
                              <m:t>𝑍</m:t>
                            </m:r>
                          </m:e>
                        </m:d>
                      </m:e>
                      <m:sub>
                        <m:r>
                          <a:rPr lang="en-US" sz="2200" i="1">
                            <a:latin typeface="Cambria Math"/>
                          </a:rPr>
                          <m:t>𝑐𝑎𝑙</m:t>
                        </m:r>
                      </m:sub>
                    </m:sSub>
                    <m:r>
                      <a:rPr lang="en-US" sz="2200" i="1">
                        <a:latin typeface="Cambria Math"/>
                      </a:rPr>
                      <m:t>&lt;</m:t>
                    </m:r>
                    <m:r>
                      <a:rPr lang="en-US" sz="2200" i="1">
                        <a:latin typeface="Cambria Math"/>
                      </a:rPr>
                      <m:t>𝑡𝑎𝑏𝑙𝑒</m:t>
                    </m:r>
                    <m:r>
                      <a:rPr lang="en-US" sz="2200" i="1">
                        <a:latin typeface="Cambria Math"/>
                      </a:rPr>
                      <m:t> </m:t>
                    </m:r>
                    <m:r>
                      <a:rPr lang="en-US" sz="2200" i="1">
                        <a:latin typeface="Cambria Math"/>
                      </a:rPr>
                      <m:t>𝑣𝑎𝑙𝑢𝑒</m:t>
                    </m:r>
                  </m:oMath>
                </a14:m>
                <a:endParaRPr lang="en-US" sz="2200" dirty="0"/>
              </a:p>
              <a:p>
                <a:pPr marL="0" indent="0">
                  <a:buNone/>
                </a:pPr>
                <a:r>
                  <a:rPr lang="en-US" sz="2200" dirty="0"/>
                  <a:t>So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t> is accepted.</a:t>
                </a:r>
              </a:p>
              <a:p>
                <a:pPr marL="0" indent="0">
                  <a:buNone/>
                </a:pPr>
                <a:r>
                  <a:rPr lang="en-US" sz="2200" dirty="0" err="1"/>
                  <a:t>i.e</a:t>
                </a:r>
                <a:r>
                  <a:rPr lang="en-US" sz="2200" dirty="0"/>
                  <a:t> sample comes out from population</a:t>
                </a:r>
              </a:p>
              <a:p>
                <a:pPr marL="0" indent="0">
                  <a:buNone/>
                </a:pPr>
                <a:r>
                  <a:rPr lang="en-US" sz="2200" dirty="0"/>
                  <a:t>  </a:t>
                </a:r>
                <a:endParaRPr lang="en-US" sz="2200" b="1"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1159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2A89E2A9-315A-4622-9E3A-3A40EC1A1A8B}"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Unit No.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1285560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B114D074-BB87-44F9-9EE7-36015632DA21}" type="datetime1">
              <a:rPr lang="en-US" smtClean="0"/>
              <a:t>10/18/2021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Evaluation Scheme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en-US" dirty="0" smtClean="0"/>
              <a:t>Unit IV</a:t>
            </a:r>
            <a:endParaRPr lang="en-US" dirty="0"/>
          </a:p>
        </p:txBody>
      </p:sp>
      <p:pic>
        <p:nvPicPr>
          <p:cNvPr id="9" name="Content Placeholder 8"/>
          <p:cNvPicPr>
            <a:picLocks noGrp="1"/>
          </p:cNvPicPr>
          <p:nvPr>
            <p:ph idx="1"/>
          </p:nvPr>
        </p:nvPicPr>
        <p:blipFill rotWithShape="1">
          <a:blip r:embed="rId3"/>
          <a:srcRect l="26442" t="13968" r="23718" b="12486"/>
          <a:stretch/>
        </p:blipFill>
        <p:spPr bwMode="auto">
          <a:xfrm>
            <a:off x="533400" y="685801"/>
            <a:ext cx="8229599" cy="57149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87642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Example-2:</a:t>
            </a:r>
            <a:r>
              <a:rPr lang="en-US" sz="2200" dirty="0"/>
              <a:t> An insurance agent has claimed that the avg. age of policy holders who insure through him is less then the avg. age of all agents which is 30.5 yrs.</a:t>
            </a:r>
          </a:p>
          <a:p>
            <a:pPr marL="0" indent="0">
              <a:buNone/>
            </a:pPr>
            <a:r>
              <a:rPr lang="en-US" sz="2200" dirty="0"/>
              <a:t>A random sample of 100 policy holders who had insured through him gave the following age distribution-</a:t>
            </a:r>
          </a:p>
          <a:p>
            <a:pPr marL="0" indent="0">
              <a:buNone/>
            </a:pPr>
            <a:endParaRPr lang="en-US" sz="2200" dirty="0"/>
          </a:p>
          <a:p>
            <a:pPr marL="0" indent="0">
              <a:buNone/>
            </a:pPr>
            <a:endParaRPr lang="en-US" sz="2200" dirty="0"/>
          </a:p>
          <a:p>
            <a:pPr marL="0" indent="0">
              <a:buNone/>
            </a:pPr>
            <a:endParaRPr lang="en-US" sz="2200" dirty="0" smtClean="0"/>
          </a:p>
          <a:p>
            <a:pPr marL="0" indent="0">
              <a:buNone/>
            </a:pPr>
            <a:endParaRPr lang="en-US" sz="2200" dirty="0"/>
          </a:p>
          <a:p>
            <a:pPr marL="0" indent="0">
              <a:buNone/>
            </a:pPr>
            <a:r>
              <a:rPr lang="en-US" sz="2200" dirty="0" smtClean="0"/>
              <a:t>Calculate </a:t>
            </a:r>
            <a:r>
              <a:rPr lang="en-US" sz="2200" dirty="0"/>
              <a:t>arithmetic mean and standard deviation(S.D.) of this distribution and test his claim at 5% level of significance.</a:t>
            </a:r>
          </a:p>
          <a:p>
            <a:pPr mar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3E87FA17-2E62-4E4A-8EBF-E555C0A89AF4}"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Unit No.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276600"/>
            <a:ext cx="6559550"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3568910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fontScale="92500" lnSpcReduction="20000"/>
              </a:bodyPr>
              <a:lstStyle/>
              <a:p>
                <a:pPr marL="0" indent="0">
                  <a:buNone/>
                </a:pPr>
                <a:r>
                  <a:rPr lang="en-US" sz="2400" dirty="0"/>
                  <a:t>Sol</a:t>
                </a:r>
                <a:r>
                  <a:rPr lang="en-US" sz="2400" dirty="0" smtClean="0"/>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smtClean="0"/>
              </a:p>
              <a:p>
                <a:pPr marL="0" indent="0">
                  <a:buNone/>
                </a:pPr>
                <a:endParaRPr lang="en-US" sz="2400" dirty="0" smtClean="0"/>
              </a:p>
              <a:p>
                <a:pPr marL="0" indent="0">
                  <a:buNone/>
                </a:pPr>
                <a:endParaRPr lang="en-US" sz="2400" i="1" dirty="0" smtClean="0">
                  <a:latin typeface="Cambria Math"/>
                </a:endParaRPr>
              </a:p>
              <a:p>
                <a:pPr marL="0" indent="0">
                  <a:buNone/>
                </a:pPr>
                <a:endParaRPr lang="en-US" sz="2400" i="1" dirty="0" smtClean="0">
                  <a:latin typeface="Cambria Math"/>
                </a:endParaRPr>
              </a:p>
              <a:p>
                <a:pPr marL="0" indent="0">
                  <a:buNone/>
                </a:pPr>
                <a:endParaRPr lang="en-US" sz="2400" i="1" dirty="0">
                  <a:latin typeface="Cambria Math"/>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i="1">
                              <a:latin typeface="Cambria Math"/>
                            </a:rPr>
                            <m:t>𝑥</m:t>
                          </m:r>
                        </m:e>
                      </m:acc>
                      <m:r>
                        <a:rPr lang="en-US" sz="2400" i="1">
                          <a:latin typeface="Cambria Math"/>
                        </a:rPr>
                        <m:t>=</m:t>
                      </m:r>
                      <m:f>
                        <m:fPr>
                          <m:ctrlPr>
                            <a:rPr lang="en-US" sz="2400" i="1">
                              <a:latin typeface="Cambria Math" panose="02040503050406030204" pitchFamily="18" charset="0"/>
                            </a:rPr>
                          </m:ctrlPr>
                        </m:fPr>
                        <m:num>
                          <m:nary>
                            <m:naryPr>
                              <m:chr m:val="∑"/>
                              <m:subHide m:val="on"/>
                              <m:supHide m:val="on"/>
                              <m:ctrlPr>
                                <a:rPr lang="en-US" sz="2400" i="1">
                                  <a:latin typeface="Cambria Math" panose="02040503050406030204" pitchFamily="18" charset="0"/>
                                </a:rPr>
                              </m:ctrlPr>
                            </m:naryPr>
                            <m:sub/>
                            <m:sup/>
                            <m:e>
                              <m:sSub>
                                <m:sSubPr>
                                  <m:ctrlPr>
                                    <a:rPr lang="en-US" sz="2400" i="1">
                                      <a:latin typeface="Cambria Math" panose="02040503050406030204" pitchFamily="18" charset="0"/>
                                    </a:rPr>
                                  </m:ctrlPr>
                                </m:sSubPr>
                                <m:e>
                                  <m:r>
                                    <a:rPr lang="en-US" sz="2400" i="1">
                                      <a:latin typeface="Cambria Math"/>
                                    </a:rPr>
                                    <m:t>𝑓</m:t>
                                  </m:r>
                                </m:e>
                                <m:sub>
                                  <m:r>
                                    <a:rPr lang="en-US" sz="2400" i="1">
                                      <a:latin typeface="Cambria Math"/>
                                    </a:rPr>
                                    <m:t>𝑖</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e>
                          </m:nary>
                        </m:num>
                        <m:den>
                          <m:r>
                            <a:rPr lang="en-US" sz="2400" i="1">
                              <a:latin typeface="Cambria Math"/>
                            </a:rPr>
                            <m:t>𝑁</m:t>
                          </m:r>
                        </m:den>
                      </m:f>
                      <m:r>
                        <a:rPr lang="en-US" sz="2400" i="1">
                          <a:latin typeface="Cambria Math"/>
                        </a:rPr>
                        <m:t>=</m:t>
                      </m:r>
                      <m:f>
                        <m:fPr>
                          <m:ctrlPr>
                            <a:rPr lang="en-US" sz="2400" i="1">
                              <a:latin typeface="Cambria Math" panose="02040503050406030204" pitchFamily="18" charset="0"/>
                            </a:rPr>
                          </m:ctrlPr>
                        </m:fPr>
                        <m:num>
                          <m:r>
                            <a:rPr lang="en-US" sz="2400" i="1">
                              <a:latin typeface="Cambria Math"/>
                            </a:rPr>
                            <m:t>2880</m:t>
                          </m:r>
                        </m:num>
                        <m:den>
                          <m:r>
                            <a:rPr lang="en-US" sz="2400" i="1">
                              <a:latin typeface="Cambria Math"/>
                            </a:rPr>
                            <m:t>100</m:t>
                          </m:r>
                        </m:den>
                      </m:f>
                      <m:r>
                        <a:rPr lang="en-US" sz="2400" i="1">
                          <a:latin typeface="Cambria Math"/>
                        </a:rPr>
                        <m:t>=28.8</m:t>
                      </m:r>
                      <m:r>
                        <a:rPr lang="en-US" sz="2400" i="1">
                          <a:latin typeface="Cambria Math"/>
                        </a:rPr>
                        <m:t>𝑠</m:t>
                      </m:r>
                      <m:r>
                        <a:rPr lang="en-US" sz="2400" i="1">
                          <a:latin typeface="Cambria Math"/>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nary>
                                <m:naryPr>
                                  <m:chr m:val="∑"/>
                                  <m:subHide m:val="on"/>
                                  <m:supHide m:val="on"/>
                                  <m:ctrlPr>
                                    <a:rPr lang="en-US" sz="2400" i="1">
                                      <a:latin typeface="Cambria Math" panose="02040503050406030204" pitchFamily="18" charset="0"/>
                                    </a:rPr>
                                  </m:ctrlPr>
                                </m:naryPr>
                                <m:sub/>
                                <m:sup/>
                                <m:e>
                                  <m:sSub>
                                    <m:sSubPr>
                                      <m:ctrlPr>
                                        <a:rPr lang="en-US" sz="2400" i="1">
                                          <a:latin typeface="Cambria Math" panose="02040503050406030204" pitchFamily="18" charset="0"/>
                                        </a:rPr>
                                      </m:ctrlPr>
                                    </m:sSubPr>
                                    <m:e>
                                      <m:r>
                                        <a:rPr lang="en-US" sz="2400" i="1">
                                          <a:latin typeface="Cambria Math"/>
                                        </a:rPr>
                                        <m:t>𝑓</m:t>
                                      </m:r>
                                    </m:e>
                                    <m:sub>
                                      <m:r>
                                        <a:rPr lang="en-US" sz="2400" i="1">
                                          <a:latin typeface="Cambria Math"/>
                                        </a:rPr>
                                        <m:t>𝑖</m:t>
                                      </m:r>
                                    </m:sub>
                                  </m:sSub>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r>
                                            <a:rPr lang="en-US" sz="2400" i="1">
                                              <a:latin typeface="Cambria Math"/>
                                            </a:rPr>
                                            <m:t>−</m:t>
                                          </m:r>
                                          <m:acc>
                                            <m:accPr>
                                              <m:chr m:val="̅"/>
                                              <m:ctrlPr>
                                                <a:rPr lang="en-US" sz="2400" i="1">
                                                  <a:latin typeface="Cambria Math" panose="02040503050406030204" pitchFamily="18" charset="0"/>
                                                </a:rPr>
                                              </m:ctrlPr>
                                            </m:accPr>
                                            <m:e>
                                              <m:r>
                                                <a:rPr lang="en-US" sz="2400" i="1">
                                                  <a:latin typeface="Cambria Math"/>
                                                </a:rPr>
                                                <m:t>𝑥</m:t>
                                              </m:r>
                                            </m:e>
                                          </m:acc>
                                        </m:e>
                                      </m:d>
                                    </m:e>
                                    <m:sup>
                                      <m:r>
                                        <a:rPr lang="en-US" sz="2400" i="1">
                                          <a:latin typeface="Cambria Math"/>
                                        </a:rPr>
                                        <m:t>2</m:t>
                                      </m:r>
                                    </m:sup>
                                  </m:sSup>
                                </m:e>
                              </m:nary>
                            </m:num>
                            <m:den>
                              <m:r>
                                <a:rPr lang="en-US" sz="2400" i="1">
                                  <a:latin typeface="Cambria Math"/>
                                </a:rPr>
                                <m:t>𝑁</m:t>
                              </m:r>
                            </m:den>
                          </m:f>
                        </m:e>
                      </m:rad>
                      <m:r>
                        <a:rPr lang="en-US" sz="2400" i="1">
                          <a:latin typeface="Cambria Math"/>
                        </a:rPr>
                        <m:t>=6.352</m:t>
                      </m:r>
                    </m:oMath>
                  </m:oMathPara>
                </a14:m>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2156" b="-7991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138A787-A826-43C9-9EB1-B73BA4DBF452}"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152" y="1219200"/>
            <a:ext cx="6102350" cy="298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5668291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0" end="10"/>
                                            </p:txEl>
                                          </p:spTgt>
                                        </p:tgtEl>
                                        <p:attrNameLst>
                                          <p:attrName>style.visibility</p:attrName>
                                        </p:attrNameLst>
                                      </p:cBhvr>
                                      <p:to>
                                        <p:strVal val="visible"/>
                                      </p:to>
                                    </p:set>
                                    <p:animEffect transition="in" filter="fade">
                                      <p:cBhvr>
                                        <p:cTn id="14" dur="1000"/>
                                        <p:tgtEl>
                                          <p:spTgt spid="3">
                                            <p:txEl>
                                              <p:pRg st="10" end="10"/>
                                            </p:txEl>
                                          </p:spTgt>
                                        </p:tgtEl>
                                      </p:cBhvr>
                                    </p:animEffect>
                                    <p:anim calcmode="lin" valueType="num">
                                      <p:cBhvr>
                                        <p:cTn id="1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m:t>
                      </m:r>
                      <m:r>
                        <a:rPr lang="en-US" sz="2200" i="1">
                          <a:latin typeface="Cambria Math"/>
                          <a:ea typeface="Cambria Math"/>
                        </a:rPr>
                        <m:t>𝜇</m:t>
                      </m:r>
                      <m:r>
                        <a:rPr lang="en-US" sz="2200" i="1">
                          <a:latin typeface="Cambria Math"/>
                          <a:ea typeface="Cambria Math"/>
                        </a:rPr>
                        <m:t>=30.5</m:t>
                      </m:r>
                    </m:oMath>
                  </m:oMathPara>
                </a14:m>
                <a:endParaRPr lang="en-US" sz="2200" dirty="0">
                  <a:ea typeface="Cambria Math"/>
                </a:endParaRPr>
              </a:p>
              <a:p>
                <a:pPr marL="0" indent="0">
                  <a:buNone/>
                </a:pPr>
                <a14:m>
                  <m:oMath xmlns:m="http://schemas.openxmlformats.org/officeDocument/2006/math">
                    <m:sSub>
                      <m:sSubPr>
                        <m:ctrlPr>
                          <a:rPr lang="en-US" sz="2200" i="1">
                            <a:latin typeface="Cambria Math" panose="02040503050406030204" pitchFamily="18" charset="0"/>
                            <a:ea typeface="Cambria Math"/>
                          </a:rPr>
                        </m:ctrlPr>
                      </m:sSubPr>
                      <m:e>
                        <m:r>
                          <a:rPr lang="en-US" sz="2200" i="1">
                            <a:latin typeface="Cambria Math"/>
                            <a:ea typeface="Cambria Math"/>
                          </a:rPr>
                          <m:t>𝐻</m:t>
                        </m:r>
                      </m:e>
                      <m:sub>
                        <m:r>
                          <a:rPr lang="en-US" sz="2200" i="1">
                            <a:latin typeface="Cambria Math"/>
                            <a:ea typeface="Cambria Math"/>
                          </a:rPr>
                          <m:t>1</m:t>
                        </m:r>
                      </m:sub>
                    </m:sSub>
                    <m:r>
                      <a:rPr lang="en-US" sz="2200" i="1">
                        <a:latin typeface="Cambria Math"/>
                        <a:ea typeface="Cambria Math"/>
                      </a:rPr>
                      <m:t>: </m:t>
                    </m:r>
                    <m:r>
                      <a:rPr lang="en-US" sz="2200" i="1">
                        <a:latin typeface="Cambria Math"/>
                        <a:ea typeface="Cambria Math"/>
                      </a:rPr>
                      <m:t>𝜇</m:t>
                    </m:r>
                    <m:r>
                      <a:rPr lang="en-US" sz="2200" i="1">
                        <a:latin typeface="Cambria Math"/>
                        <a:ea typeface="Cambria Math"/>
                      </a:rPr>
                      <m:t>&lt;30.5</m:t>
                    </m:r>
                  </m:oMath>
                </a14:m>
                <a:r>
                  <a:rPr lang="en-US" sz="2200" dirty="0">
                    <a:ea typeface="Cambria Math"/>
                  </a:rPr>
                  <a:t> (Single tailed test)</a:t>
                </a:r>
              </a:p>
              <a:p>
                <a:pPr marL="0" indent="0">
                  <a:buNone/>
                </a:pPr>
                <a14:m>
                  <m:oMathPara xmlns:m="http://schemas.openxmlformats.org/officeDocument/2006/math">
                    <m:oMathParaPr>
                      <m:jc m:val="left"/>
                    </m:oMathParaPr>
                    <m:oMath xmlns:m="http://schemas.openxmlformats.org/officeDocument/2006/math">
                      <m:r>
                        <a:rPr lang="en-US" sz="2200" i="1">
                          <a:latin typeface="Cambria Math"/>
                          <a:ea typeface="Cambria Math"/>
                        </a:rPr>
                        <m:t>𝛼</m:t>
                      </m:r>
                      <m:r>
                        <a:rPr lang="en-US" sz="2200" i="1">
                          <a:latin typeface="Cambria Math"/>
                          <a:ea typeface="Cambria Math"/>
                        </a:rPr>
                        <m:t>=0.05</m:t>
                      </m:r>
                    </m:oMath>
                  </m:oMathPara>
                </a14:m>
                <a:endParaRPr lang="en-US" sz="2200" dirty="0">
                  <a:ea typeface="Cambria Math"/>
                </a:endParaRPr>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𝑍</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r>
                            <a:rPr lang="en-US" sz="2200" i="1">
                              <a:latin typeface="Cambria Math"/>
                              <a:ea typeface="Cambria Math"/>
                            </a:rPr>
                            <m:t>𝜇</m:t>
                          </m:r>
                        </m:num>
                        <m:den>
                          <m:f>
                            <m:fPr>
                              <m:type m:val="lin"/>
                              <m:ctrlPr>
                                <a:rPr lang="en-US" sz="2200" i="1">
                                  <a:latin typeface="Cambria Math" panose="02040503050406030204" pitchFamily="18" charset="0"/>
                                </a:rPr>
                              </m:ctrlPr>
                            </m:fPr>
                            <m:num>
                              <m:r>
                                <a:rPr lang="en-US" sz="2200" i="1">
                                  <a:latin typeface="Cambria Math"/>
                                  <a:ea typeface="Cambria Math"/>
                                </a:rPr>
                                <m:t>𝜎</m:t>
                              </m:r>
                            </m:num>
                            <m:den>
                              <m:rad>
                                <m:radPr>
                                  <m:degHide m:val="on"/>
                                  <m:ctrlPr>
                                    <a:rPr lang="en-US" sz="2200" i="1">
                                      <a:latin typeface="Cambria Math" panose="02040503050406030204" pitchFamily="18" charset="0"/>
                                    </a:rPr>
                                  </m:ctrlPr>
                                </m:radPr>
                                <m:deg/>
                                <m:e>
                                  <m:r>
                                    <a:rPr lang="en-US" sz="2200" i="1">
                                      <a:latin typeface="Cambria Math"/>
                                    </a:rPr>
                                    <m:t>𝑛</m:t>
                                  </m:r>
                                </m:e>
                              </m:rad>
                            </m:den>
                          </m:f>
                        </m:den>
                      </m:f>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r>
                            <a:rPr lang="en-US" sz="2200" i="1">
                              <a:latin typeface="Cambria Math"/>
                              <a:ea typeface="Cambria Math"/>
                            </a:rPr>
                            <m:t>𝜇</m:t>
                          </m:r>
                        </m:num>
                        <m:den>
                          <m:f>
                            <m:fPr>
                              <m:type m:val="lin"/>
                              <m:ctrlPr>
                                <a:rPr lang="en-US" sz="2200" i="1">
                                  <a:latin typeface="Cambria Math" panose="02040503050406030204" pitchFamily="18" charset="0"/>
                                </a:rPr>
                              </m:ctrlPr>
                            </m:fPr>
                            <m:num>
                              <m:r>
                                <a:rPr lang="en-US" sz="2200" i="1">
                                  <a:latin typeface="Cambria Math"/>
                                </a:rPr>
                                <m:t>𝑠</m:t>
                              </m:r>
                            </m:num>
                            <m:den>
                              <m:rad>
                                <m:radPr>
                                  <m:degHide m:val="on"/>
                                  <m:ctrlPr>
                                    <a:rPr lang="en-US" sz="2200" i="1">
                                      <a:latin typeface="Cambria Math" panose="02040503050406030204" pitchFamily="18" charset="0"/>
                                    </a:rPr>
                                  </m:ctrlPr>
                                </m:radPr>
                                <m:deg/>
                                <m:e>
                                  <m:r>
                                    <a:rPr lang="en-US" sz="2200" i="1">
                                      <a:latin typeface="Cambria Math"/>
                                    </a:rPr>
                                    <m:t>𝑛</m:t>
                                  </m:r>
                                </m:e>
                              </m:rad>
                            </m:den>
                          </m:f>
                        </m:den>
                      </m:f>
                      <m:r>
                        <a:rPr lang="en-US" sz="2200" i="1">
                          <a:latin typeface="Cambria Math"/>
                        </a:rPr>
                        <m:t>=</m:t>
                      </m:r>
                      <m:r>
                        <m:rPr>
                          <m:nor/>
                        </m:rPr>
                        <a:rPr lang="en-US" sz="2200" dirty="0"/>
                        <m:t>=−2.681</m:t>
                      </m:r>
                    </m:oMath>
                  </m:oMathPara>
                </a14:m>
                <a:endParaRPr lang="en-US" sz="2200" dirty="0"/>
              </a:p>
              <a:p>
                <a:pPr marL="0" indent="0">
                  <a:buNone/>
                </a:pPr>
                <a:r>
                  <a:rPr lang="en-US" sz="2200" dirty="0"/>
                  <a:t>Table value:</a:t>
                </a:r>
                <a14:m>
                  <m:oMath xmlns:m="http://schemas.openxmlformats.org/officeDocument/2006/math">
                    <m:r>
                      <a:rPr lang="en-US" sz="2200" i="1">
                        <a:latin typeface="Cambria Math"/>
                      </a:rPr>
                      <m:t>𝑍</m:t>
                    </m:r>
                    <m:r>
                      <a:rPr lang="en-US" sz="2200" i="1">
                        <a:latin typeface="Cambria Math"/>
                      </a:rPr>
                      <m:t>=1.64</m:t>
                    </m:r>
                  </m:oMath>
                </a14:m>
                <a:endParaRPr lang="en-US" sz="2200" dirty="0"/>
              </a:p>
              <a:p>
                <a:pPr marL="0" indent="0">
                  <a:buNone/>
                </a:pPr>
                <a:r>
                  <a:rPr lang="en-US" sz="2200" dirty="0"/>
                  <a:t>Conclusion : </a:t>
                </a:r>
                <a14:m>
                  <m:oMath xmlns:m="http://schemas.openxmlformats.org/officeDocument/2006/math">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a:rPr lang="en-US" sz="2200" i="1">
                                <a:latin typeface="Cambria Math"/>
                              </a:rPr>
                              <m:t>𝑍</m:t>
                            </m:r>
                          </m:e>
                        </m:d>
                      </m:e>
                      <m:sub>
                        <m:r>
                          <a:rPr lang="en-US" sz="2200" i="1">
                            <a:latin typeface="Cambria Math"/>
                          </a:rPr>
                          <m:t>𝑐𝑎𝑙</m:t>
                        </m:r>
                      </m:sub>
                    </m:sSub>
                    <m:r>
                      <a:rPr lang="en-US" sz="2200" i="1">
                        <a:latin typeface="Cambria Math"/>
                      </a:rPr>
                      <m:t>&gt;</m:t>
                    </m:r>
                    <m:r>
                      <a:rPr lang="en-US" sz="2200" i="1">
                        <a:latin typeface="Cambria Math"/>
                      </a:rPr>
                      <m:t>𝑡𝑎𝑏𝑙𝑒</m:t>
                    </m:r>
                    <m:r>
                      <a:rPr lang="en-US" sz="2200" i="1">
                        <a:latin typeface="Cambria Math"/>
                      </a:rPr>
                      <m:t> </m:t>
                    </m:r>
                    <m:r>
                      <a:rPr lang="en-US" sz="2200" i="1">
                        <a:latin typeface="Cambria Math"/>
                      </a:rPr>
                      <m:t>𝑣𝑎𝑙𝑢𝑒</m:t>
                    </m:r>
                  </m:oMath>
                </a14:m>
                <a:endParaRPr lang="en-US" sz="2200" dirty="0"/>
              </a:p>
              <a:p>
                <a:pPr marL="0" indent="0">
                  <a:buNone/>
                </a:pPr>
                <a:r>
                  <a:rPr lang="en-US" sz="2200" dirty="0"/>
                  <a:t>So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t> is rejected.</a:t>
                </a:r>
              </a:p>
              <a:p>
                <a:pPr marL="0" indent="0">
                  <a:buNone/>
                </a:pPr>
                <a:r>
                  <a:rPr lang="en-US" sz="2200" dirty="0"/>
                  <a:t>His claim is right.</a:t>
                </a:r>
              </a:p>
              <a:p>
                <a:pPr marL="0" indent="0">
                  <a:buNone/>
                </a:pPr>
                <a:endParaRPr lang="en-US" sz="2200" dirty="0"/>
              </a:p>
              <a:p>
                <a:pPr marL="0" indent="0">
                  <a:buNone/>
                </a:pPr>
                <a:endParaRPr lang="en-US" sz="2200" dirty="0">
                  <a:ea typeface="Cambria Math"/>
                </a:endParaRPr>
              </a:p>
              <a:p>
                <a:pPr marL="0" indent="0">
                  <a:buNone/>
                </a:pPr>
                <a:endParaRPr lang="en-US" sz="2200" dirty="0">
                  <a:ea typeface="Cambria Math"/>
                </a:endParaRP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2345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8DB19CE-B661-4C19-A3C9-014851300632}"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a:t>
            </a:r>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34245907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v"/>
                </a:pPr>
                <a:r>
                  <a:rPr lang="en-US" sz="2200" b="1" dirty="0"/>
                  <a:t>Test of hypothesis about difference between two </a:t>
                </a:r>
                <a:r>
                  <a:rPr lang="en-US" sz="2200" b="1" dirty="0" smtClean="0"/>
                  <a:t>population mean</a:t>
                </a:r>
                <a:r>
                  <a:rPr lang="en-US" sz="2200" dirty="0"/>
                  <a:t/>
                </a:r>
                <a:br>
                  <a:rPr lang="en-US" sz="2200" dirty="0"/>
                </a:br>
                <a:r>
                  <a:rPr lang="en-US" sz="2200" dirty="0"/>
                  <a:t>Let </a:t>
                </a:r>
                <a14:m>
                  <m:oMath xmlns:m="http://schemas.openxmlformats.org/officeDocument/2006/math">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oMath>
                </a14:m>
                <a:r>
                  <a:rPr lang="en-US" sz="2200" dirty="0"/>
                  <a:t> be the mean of a sample of size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oMath>
                </a14:m>
                <a:r>
                  <a:rPr lang="en-US" sz="2200" dirty="0"/>
                  <a:t>from a population with mean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1</m:t>
                        </m:r>
                      </m:sub>
                    </m:sSub>
                  </m:oMath>
                </a14:m>
                <a:r>
                  <a:rPr lang="en-US" sz="2200" dirty="0"/>
                  <a:t>and variance </a:t>
                </a:r>
                <a14:m>
                  <m:oMath xmlns:m="http://schemas.openxmlformats.org/officeDocument/2006/math">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1</m:t>
                            </m:r>
                          </m:sub>
                        </m:sSub>
                      </m:e>
                      <m:sub/>
                      <m:sup>
                        <m:r>
                          <a:rPr lang="en-US" sz="2200" i="1">
                            <a:latin typeface="Cambria Math"/>
                          </a:rPr>
                          <m:t>2</m:t>
                        </m:r>
                      </m:sup>
                    </m:sSubSup>
                  </m:oMath>
                </a14:m>
                <a:r>
                  <a:rPr lang="en-US" sz="2200" dirty="0"/>
                  <a:t>. Let </a:t>
                </a:r>
                <a14:m>
                  <m:oMath xmlns:m="http://schemas.openxmlformats.org/officeDocument/2006/math">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oMath>
                </a14:m>
                <a:r>
                  <a:rPr lang="en-US" sz="2200" dirty="0"/>
                  <a:t> be the mean of a sample of size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oMath>
                </a14:m>
                <a:r>
                  <a:rPr lang="en-US" sz="2200" dirty="0"/>
                  <a:t> from a population with mean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ea typeface="Cambria Math"/>
                          </a:rPr>
                          <m:t>2</m:t>
                        </m:r>
                      </m:sub>
                    </m:sSub>
                  </m:oMath>
                </a14:m>
                <a:r>
                  <a:rPr lang="en-US" sz="2200" dirty="0"/>
                  <a:t>and variance </a:t>
                </a:r>
                <a14:m>
                  <m:oMath xmlns:m="http://schemas.openxmlformats.org/officeDocument/2006/math">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ea typeface="Cambria Math"/>
                              </a:rPr>
                              <m:t>2</m:t>
                            </m:r>
                          </m:sub>
                        </m:sSub>
                      </m:e>
                      <m:sub/>
                      <m:sup>
                        <m:r>
                          <a:rPr lang="en-US" sz="2200" i="1">
                            <a:latin typeface="Cambria Math"/>
                          </a:rPr>
                          <m:t>2</m:t>
                        </m:r>
                      </m:sup>
                    </m:sSubSup>
                  </m:oMath>
                </a14:m>
                <a:r>
                  <a:rPr lang="en-US" sz="2200" dirty="0"/>
                  <a:t>. To test whether the two population means are equal or not, the test statistic to be used as-</a:t>
                </a:r>
              </a:p>
              <a:p>
                <a:pPr marL="0" indent="0" algn="just">
                  <a:buNone/>
                </a:pPr>
                <a:r>
                  <a:rPr lang="en-US" sz="2200" dirty="0"/>
                  <a:t> </a:t>
                </a:r>
                <a14:m>
                  <m:oMath xmlns:m="http://schemas.openxmlformats.org/officeDocument/2006/math">
                    <m:r>
                      <a:rPr lang="en-US" sz="2200" i="1">
                        <a:latin typeface="Cambria Math"/>
                      </a:rPr>
                      <m:t>𝑍</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num>
                      <m:den>
                        <m:rad>
                          <m:radPr>
                            <m:degHide m:val="on"/>
                            <m:ctrlPr>
                              <a:rPr lang="en-US" sz="2200" i="1">
                                <a:latin typeface="Cambria Math" panose="02040503050406030204" pitchFamily="18" charset="0"/>
                                <a:ea typeface="Cambria Math"/>
                              </a:rPr>
                            </m:ctrlPr>
                          </m:radPr>
                          <m:deg/>
                          <m:e>
                            <m:f>
                              <m:fPr>
                                <m:ctrlPr>
                                  <a:rPr lang="en-US" sz="2200" i="1">
                                    <a:latin typeface="Cambria Math" panose="02040503050406030204" pitchFamily="18" charset="0"/>
                                    <a:ea typeface="Cambria Math"/>
                                  </a:rPr>
                                </m:ctrlPr>
                              </m:fPr>
                              <m:num>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1</m:t>
                                        </m:r>
                                      </m:sub>
                                    </m:sSub>
                                  </m:e>
                                  <m:sub/>
                                  <m:sup>
                                    <m:r>
                                      <a:rPr lang="en-US" sz="2200" i="1">
                                        <a:latin typeface="Cambria Math"/>
                                      </a:rPr>
                                      <m:t>2</m:t>
                                    </m:r>
                                  </m:sup>
                                </m:sSub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den>
                            </m:f>
                            <m:r>
                              <a:rPr lang="en-US" sz="2200" i="1">
                                <a:latin typeface="Cambria Math"/>
                                <a:ea typeface="Cambria Math"/>
                              </a:rPr>
                              <m:t>+</m:t>
                            </m:r>
                            <m:f>
                              <m:fPr>
                                <m:ctrlPr>
                                  <a:rPr lang="en-US" sz="2200" i="1">
                                    <a:latin typeface="Cambria Math" panose="02040503050406030204" pitchFamily="18" charset="0"/>
                                    <a:ea typeface="Cambria Math"/>
                                  </a:rPr>
                                </m:ctrlPr>
                              </m:fPr>
                              <m:num>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ea typeface="Cambria Math"/>
                                          </a:rPr>
                                          <m:t>2</m:t>
                                        </m:r>
                                      </m:sub>
                                    </m:sSub>
                                  </m:e>
                                  <m:sub/>
                                  <m:sup>
                                    <m:r>
                                      <a:rPr lang="en-US" sz="2200" i="1">
                                        <a:latin typeface="Cambria Math"/>
                                      </a:rPr>
                                      <m:t>2</m:t>
                                    </m:r>
                                  </m:sup>
                                </m:sSub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den>
                            </m:f>
                          </m:e>
                        </m:rad>
                      </m:den>
                    </m:f>
                  </m:oMath>
                </a14:m>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AB63EFE-30DD-4C57-8454-564E414B3E45}" type="datetime1">
              <a:rPr lang="en-US" smtClean="0"/>
              <a:t>10/18/2021</a:t>
            </a:fld>
            <a:endParaRPr lang="en-US"/>
          </a:p>
        </p:txBody>
      </p:sp>
      <p:sp>
        <p:nvSpPr>
          <p:cNvPr id="5" name="Footer Placeholder 4"/>
          <p:cNvSpPr>
            <a:spLocks noGrp="1"/>
          </p:cNvSpPr>
          <p:nvPr>
            <p:ph type="ftr" sz="quarter" idx="11"/>
          </p:nvPr>
        </p:nvSpPr>
        <p:spPr>
          <a:xfrm>
            <a:off x="1524000" y="6350663"/>
            <a:ext cx="5029200" cy="365125"/>
          </a:xfrm>
        </p:spPr>
        <p:txBody>
          <a:bodyPr/>
          <a:lstStyle/>
          <a:p>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16198253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Note :</a:t>
                </a:r>
              </a:p>
              <a:p>
                <a:r>
                  <a:rPr lang="en-US" sz="2200" dirty="0"/>
                  <a:t>When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2</m:t>
                        </m:r>
                      </m:sub>
                    </m:sSub>
                    <m:r>
                      <a:rPr lang="en-US" sz="2200" i="1">
                        <a:latin typeface="Cambria Math"/>
                      </a:rPr>
                      <m:t>=</m:t>
                    </m:r>
                    <m:r>
                      <a:rPr lang="en-US" sz="2200" i="1">
                        <a:latin typeface="Cambria Math"/>
                        <a:ea typeface="Cambria Math"/>
                      </a:rPr>
                      <m:t>𝜎</m:t>
                    </m:r>
                    <m:r>
                      <a:rPr lang="en-US" sz="2200" i="1">
                        <a:latin typeface="Cambria Math"/>
                        <a:ea typeface="Cambria Math"/>
                      </a:rPr>
                      <m:t> </m:t>
                    </m:r>
                  </m:oMath>
                </a14:m>
                <a:r>
                  <a:rPr lang="en-US" sz="2200" dirty="0"/>
                  <a:t>then </a:t>
                </a:r>
                <a14:m>
                  <m:oMath xmlns:m="http://schemas.openxmlformats.org/officeDocument/2006/math">
                    <m:r>
                      <a:rPr lang="en-US" sz="2200" i="1">
                        <a:latin typeface="Cambria Math"/>
                      </a:rPr>
                      <m:t>𝑍</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num>
                      <m:den>
                        <m:r>
                          <a:rPr lang="en-US" sz="2200" i="1">
                            <a:latin typeface="Cambria Math"/>
                            <a:ea typeface="Cambria Math"/>
                          </a:rPr>
                          <m:t>𝜎</m:t>
                        </m:r>
                        <m:rad>
                          <m:radPr>
                            <m:degHide m:val="on"/>
                            <m:ctrlPr>
                              <a:rPr lang="en-US" sz="2200" i="1">
                                <a:latin typeface="Cambria Math" panose="02040503050406030204" pitchFamily="18" charset="0"/>
                                <a:ea typeface="Cambria Math"/>
                              </a:rPr>
                            </m:ctrlPr>
                          </m:radPr>
                          <m:deg/>
                          <m:e>
                            <m:f>
                              <m:fPr>
                                <m:ctrlPr>
                                  <a:rPr lang="en-US" sz="2200" i="1">
                                    <a:latin typeface="Cambria Math" panose="02040503050406030204" pitchFamily="18" charset="0"/>
                                    <a:ea typeface="Cambria Math"/>
                                  </a:rPr>
                                </m:ctrlPr>
                              </m:fPr>
                              <m:num>
                                <m:r>
                                  <a:rPr lang="en-US" sz="2200" i="1">
                                    <a:latin typeface="Cambria Math"/>
                                    <a:ea typeface="Cambria Math"/>
                                  </a:rPr>
                                  <m:t>1</m:t>
                                </m:r>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den>
                            </m:f>
                            <m:r>
                              <a:rPr lang="en-US" sz="2200" i="1">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1</m:t>
                                </m:r>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den>
                            </m:f>
                          </m:e>
                        </m:rad>
                      </m:den>
                    </m:f>
                  </m:oMath>
                </a14:m>
                <a:r>
                  <a:rPr lang="en-US" sz="2200" dirty="0"/>
                  <a:t> </a:t>
                </a:r>
              </a:p>
              <a:p>
                <a:pPr marL="0" indent="0">
                  <a:buNone/>
                </a:pPr>
                <a:r>
                  <a:rPr lang="en-US" sz="2200" dirty="0"/>
                  <a:t>If </a:t>
                </a:r>
                <a14:m>
                  <m:oMath xmlns:m="http://schemas.openxmlformats.org/officeDocument/2006/math">
                    <m:r>
                      <a:rPr lang="en-US" sz="2200" i="1">
                        <a:latin typeface="Cambria Math"/>
                        <a:ea typeface="Cambria Math"/>
                      </a:rPr>
                      <m:t>𝜎</m:t>
                    </m:r>
                  </m:oMath>
                </a14:m>
                <a:r>
                  <a:rPr lang="en-US" sz="2200" dirty="0"/>
                  <a:t> is unknown 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2</m:t>
                        </m:r>
                      </m:sub>
                    </m:sSub>
                  </m:oMath>
                </a14:m>
                <a:r>
                  <a:rPr lang="en-US" sz="2200" dirty="0"/>
                  <a:t> then </a:t>
                </a:r>
              </a:p>
              <a:p>
                <a:pPr marL="0" indent="0">
                  <a:buNone/>
                </a:pPr>
                <a14:m>
                  <m:oMathPara xmlns:m="http://schemas.openxmlformats.org/officeDocument/2006/math">
                    <m:oMathParaPr>
                      <m:jc m:val="centerGroup"/>
                    </m:oMathParaPr>
                    <m:oMath xmlns:m="http://schemas.openxmlformats.org/officeDocument/2006/math">
                      <m:sSup>
                        <m:sSupPr>
                          <m:ctrlPr>
                            <a:rPr lang="en-US" sz="2200" i="1">
                              <a:latin typeface="Cambria Math" panose="02040503050406030204" pitchFamily="18" charset="0"/>
                            </a:rPr>
                          </m:ctrlPr>
                        </m:sSupPr>
                        <m:e>
                          <m:r>
                            <a:rPr lang="en-US" sz="2200" i="1">
                              <a:latin typeface="Cambria Math"/>
                              <a:ea typeface="Cambria Math"/>
                            </a:rPr>
                            <m:t>𝜎</m:t>
                          </m:r>
                        </m:e>
                        <m:sup>
                          <m:r>
                            <a:rPr lang="en-US" sz="2200" i="1">
                              <a:latin typeface="Cambria Math"/>
                            </a:rPr>
                            <m:t>2</m:t>
                          </m:r>
                        </m:sup>
                      </m:sSup>
                      <m:r>
                        <a:rPr lang="en-US" sz="2200" i="1">
                          <a:latin typeface="Cambria Math"/>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ea typeface="Cambria Math"/>
                                    </a:rPr>
                                    <m:t>1</m:t>
                                  </m:r>
                                </m:sub>
                              </m:sSub>
                            </m:e>
                            <m:sub/>
                            <m:sup>
                              <m:r>
                                <a:rPr lang="en-US" sz="2200" i="1">
                                  <a:latin typeface="Cambria Math"/>
                                </a:rPr>
                                <m:t>2</m:t>
                              </m:r>
                            </m:sup>
                          </m:sSubSup>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2</m:t>
                                  </m:r>
                                </m:sub>
                              </m:sSub>
                            </m:e>
                            <m:sub/>
                            <m:sup>
                              <m:r>
                                <a:rPr lang="en-US" sz="2200" i="1">
                                  <a:latin typeface="Cambria Math"/>
                                </a:rPr>
                                <m:t>2</m:t>
                              </m:r>
                            </m:sup>
                          </m:sSub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den>
                      </m:f>
                    </m:oMath>
                  </m:oMathPara>
                </a14:m>
                <a:endParaRPr lang="en-US" sz="2200" dirty="0"/>
              </a:p>
              <a:p>
                <a:r>
                  <a:rPr lang="en-US" sz="2200" dirty="0"/>
                  <a:t>If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2</m:t>
                        </m:r>
                      </m:sub>
                    </m:sSub>
                  </m:oMath>
                </a14:m>
                <a:r>
                  <a:rPr lang="en-US" sz="2200" dirty="0"/>
                  <a:t> are unknown &amp;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1</m:t>
                        </m:r>
                      </m:sub>
                    </m:sSub>
                    <m:r>
                      <a:rPr lang="en-US" sz="2200" i="1">
                        <a:latin typeface="Cambria Math"/>
                        <a:ea typeface="Cambria Math"/>
                      </a:rPr>
                      <m:t>≠</m:t>
                    </m:r>
                    <m:sSub>
                      <m:sSubPr>
                        <m:ctrlPr>
                          <a:rPr lang="en-US" sz="2200" i="1">
                            <a:latin typeface="Cambria Math" panose="02040503050406030204" pitchFamily="18" charset="0"/>
                          </a:rPr>
                        </m:ctrlPr>
                      </m:sSubPr>
                      <m:e>
                        <m:r>
                          <a:rPr lang="en-US" sz="2200" i="1">
                            <a:latin typeface="Cambria Math"/>
                            <a:ea typeface="Cambria Math"/>
                          </a:rPr>
                          <m:t>𝜎</m:t>
                        </m:r>
                      </m:e>
                      <m:sub>
                        <m:r>
                          <a:rPr lang="en-US" sz="2200" i="1">
                            <a:latin typeface="Cambria Math"/>
                          </a:rPr>
                          <m:t>2</m:t>
                        </m:r>
                      </m:sub>
                    </m:sSub>
                  </m:oMath>
                </a14:m>
                <a:r>
                  <a:rPr lang="en-US" sz="2200" dirty="0"/>
                  <a:t> then</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a:rPr>
                        <m:t>𝑍</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num>
                        <m:den>
                          <m:rad>
                            <m:radPr>
                              <m:degHide m:val="on"/>
                              <m:ctrlPr>
                                <a:rPr lang="en-US" sz="2200" i="1">
                                  <a:latin typeface="Cambria Math" panose="02040503050406030204" pitchFamily="18" charset="0"/>
                                  <a:ea typeface="Cambria Math"/>
                                </a:rPr>
                              </m:ctrlPr>
                            </m:radPr>
                            <m:deg/>
                            <m:e>
                              <m:f>
                                <m:fPr>
                                  <m:ctrlPr>
                                    <a:rPr lang="en-US" sz="2200" i="1">
                                      <a:latin typeface="Cambria Math" panose="02040503050406030204" pitchFamily="18" charset="0"/>
                                      <a:ea typeface="Cambria Math"/>
                                    </a:rPr>
                                  </m:ctrlPr>
                                </m:fPr>
                                <m:num>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1</m:t>
                                          </m:r>
                                        </m:sub>
                                      </m:sSub>
                                    </m:e>
                                    <m:sub/>
                                    <m:sup>
                                      <m:r>
                                        <a:rPr lang="en-US" sz="2200" i="1">
                                          <a:latin typeface="Cambria Math"/>
                                        </a:rPr>
                                        <m:t>2</m:t>
                                      </m:r>
                                    </m:sup>
                                  </m:sSub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den>
                              </m:f>
                              <m:r>
                                <a:rPr lang="en-US" sz="2200" i="1">
                                  <a:latin typeface="Cambria Math"/>
                                  <a:ea typeface="Cambria Math"/>
                                </a:rPr>
                                <m:t>+</m:t>
                              </m:r>
                              <m:f>
                                <m:fPr>
                                  <m:ctrlPr>
                                    <a:rPr lang="en-US" sz="2200" i="1">
                                      <a:latin typeface="Cambria Math" panose="02040503050406030204" pitchFamily="18" charset="0"/>
                                      <a:ea typeface="Cambria Math"/>
                                    </a:rPr>
                                  </m:ctrlPr>
                                </m:fPr>
                                <m:num>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ea typeface="Cambria Math"/>
                                            </a:rPr>
                                            <m:t>2</m:t>
                                          </m:r>
                                        </m:sub>
                                      </m:sSub>
                                    </m:e>
                                    <m:sub/>
                                    <m:sup>
                                      <m:r>
                                        <a:rPr lang="en-US" sz="2200" i="1">
                                          <a:latin typeface="Cambria Math"/>
                                        </a:rPr>
                                        <m:t>2</m:t>
                                      </m:r>
                                    </m:sup>
                                  </m:sSub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den>
                              </m:f>
                            </m:e>
                          </m:rad>
                        </m:den>
                      </m:f>
                    </m:oMath>
                  </m:oMathPara>
                </a14:m>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485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896FEB0-31EB-4979-80D4-1E0583A35CEC}"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a:t>
            </a:r>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7934280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Example: </a:t>
                </a:r>
                <a:r>
                  <a:rPr lang="en-US" sz="2200" dirty="0"/>
                  <a:t>The average income of persons was Rs 210 with S.D. of Rs 10 in a sample of 100 people of a city. For another  sample of 150 persons the avg. income was Rs 220 with S.D. of Rs 12. Test whether there is any significance difference between the avg. income of the localities.( Test at 5% level of significance)</a:t>
                </a:r>
              </a:p>
              <a:p>
                <a:pPr marL="0" indent="0">
                  <a:buNone/>
                </a:pPr>
                <a:r>
                  <a:rPr lang="en-US" sz="2200" b="1" dirty="0"/>
                  <a:t>Sol:</a:t>
                </a:r>
              </a:p>
              <a:p>
                <a:pPr marL="0" indent="0">
                  <a:buNone/>
                </a:pPr>
                <a:r>
                  <a:rPr lang="en-US" sz="2200" dirty="0"/>
                  <a:t>Given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=100,</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r>
                      <a:rPr lang="en-US" sz="2200" i="1">
                        <a:latin typeface="Cambria Math"/>
                      </a:rPr>
                      <m:t>=150,</m:t>
                    </m:r>
                  </m:oMath>
                </a14:m>
                <a:r>
                  <a:rPr lang="en-US" sz="2200" dirty="0"/>
                  <a:t> </a:t>
                </a:r>
                <a14:m>
                  <m:oMath xmlns:m="http://schemas.openxmlformats.org/officeDocument/2006/math">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=210,</m:t>
                    </m:r>
                  </m:oMath>
                </a14:m>
                <a:endParaRPr lang="en-US" sz="2200" i="1" dirty="0">
                  <a:latin typeface="Cambria Math"/>
                </a:endParaRPr>
              </a:p>
              <a:p>
                <a:pPr marL="0" indent="0">
                  <a:buNone/>
                </a:pPr>
                <a14:m>
                  <m:oMathPara xmlns:m="http://schemas.openxmlformats.org/officeDocument/2006/math">
                    <m:oMathParaPr>
                      <m:jc m:val="left"/>
                    </m:oMathParaPr>
                    <m:oMath xmlns:m="http://schemas.openxmlformats.org/officeDocument/2006/math">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r>
                        <a:rPr lang="en-US" sz="2200" i="1">
                          <a:latin typeface="Cambria Math"/>
                        </a:rPr>
                        <m:t>=220</m:t>
                      </m:r>
                      <m:r>
                        <a:rPr lang="en-US" sz="2200">
                          <a:latin typeface="Cambria Math"/>
                        </a:rPr>
                        <m:t>, </m:t>
                      </m:r>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1</m:t>
                          </m:r>
                        </m:sub>
                      </m:sSub>
                      <m:r>
                        <a:rPr lang="en-US" sz="2200" i="1">
                          <a:latin typeface="Cambria Math"/>
                        </a:rPr>
                        <m:t>=10,</m:t>
                      </m:r>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2</m:t>
                          </m:r>
                        </m:sub>
                      </m:sSub>
                      <m:r>
                        <a:rPr lang="en-US" sz="2200" i="1">
                          <a:latin typeface="Cambria Math"/>
                        </a:rPr>
                        <m:t>=12</m:t>
                      </m:r>
                    </m:oMath>
                  </m:oMathPara>
                </a14:m>
                <a:endParaRPr lang="en-US" sz="2200" dirty="0"/>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 </m:t>
                      </m:r>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ea typeface="Cambria Math"/>
                            </a:rPr>
                            <m:t>2</m:t>
                          </m:r>
                        </m:sub>
                      </m:sSub>
                      <m:r>
                        <a:rPr lang="en-US" sz="2200" i="1">
                          <a:latin typeface="Cambria Math"/>
                        </a:rPr>
                        <m:t> </m:t>
                      </m:r>
                    </m:oMath>
                  </m:oMathPara>
                </a14:m>
                <a:endParaRPr lang="en-US" sz="2200" dirty="0"/>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1</m:t>
                          </m:r>
                        </m:sub>
                      </m:sSub>
                      <m:r>
                        <a:rPr lang="en-US" sz="2200" i="1">
                          <a:latin typeface="Cambria Math"/>
                        </a:rPr>
                        <m:t>: </m:t>
                      </m:r>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1</m:t>
                          </m:r>
                        </m:sub>
                      </m:sSub>
                      <m:r>
                        <a:rPr lang="en-US" sz="2200" i="1">
                          <a:latin typeface="Cambria Math"/>
                          <a:ea typeface="Cambria Math"/>
                        </a:rPr>
                        <m:t>≠</m:t>
                      </m:r>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ea typeface="Cambria Math"/>
                            </a:rPr>
                            <m:t>2</m:t>
                          </m:r>
                        </m:sub>
                      </m:sSub>
                    </m:oMath>
                  </m:oMathPara>
                </a14:m>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2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3C6EC8B-A8E6-4B09-AE1B-8CD935B24D60}"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a:t>
            </a:r>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1660268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Para xmlns:m="http://schemas.openxmlformats.org/officeDocument/2006/math">
                    <m:oMathParaPr>
                      <m:jc m:val="left"/>
                    </m:oMathParaPr>
                    <m:oMath xmlns:m="http://schemas.openxmlformats.org/officeDocument/2006/math">
                      <m:r>
                        <a:rPr lang="en-US" sz="2200" i="1">
                          <a:latin typeface="Cambria Math"/>
                          <a:ea typeface="Cambria Math"/>
                        </a:rPr>
                        <m:t>𝛼</m:t>
                      </m:r>
                      <m:r>
                        <a:rPr lang="en-US" sz="2200" i="1">
                          <a:latin typeface="Cambria Math"/>
                          <a:ea typeface="Cambria Math"/>
                        </a:rPr>
                        <m:t>=0.05</m:t>
                      </m:r>
                    </m:oMath>
                  </m:oMathPara>
                </a14:m>
                <a:endParaRPr lang="en-US" sz="2200" dirty="0">
                  <a:ea typeface="Cambria Math"/>
                </a:endParaRPr>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𝑍</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num>
                        <m:den>
                          <m:rad>
                            <m:radPr>
                              <m:degHide m:val="on"/>
                              <m:ctrlPr>
                                <a:rPr lang="en-US" sz="2200" i="1">
                                  <a:latin typeface="Cambria Math" panose="02040503050406030204" pitchFamily="18" charset="0"/>
                                  <a:ea typeface="Cambria Math"/>
                                </a:rPr>
                              </m:ctrlPr>
                            </m:radPr>
                            <m:deg/>
                            <m:e>
                              <m:f>
                                <m:fPr>
                                  <m:ctrlPr>
                                    <a:rPr lang="en-US" sz="2200" i="1">
                                      <a:latin typeface="Cambria Math" panose="02040503050406030204" pitchFamily="18" charset="0"/>
                                      <a:ea typeface="Cambria Math"/>
                                    </a:rPr>
                                  </m:ctrlPr>
                                </m:fPr>
                                <m:num>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1</m:t>
                                          </m:r>
                                        </m:sub>
                                      </m:sSub>
                                    </m:e>
                                    <m:sub/>
                                    <m:sup>
                                      <m:r>
                                        <a:rPr lang="en-US" sz="2200" i="1">
                                          <a:latin typeface="Cambria Math"/>
                                        </a:rPr>
                                        <m:t>2</m:t>
                                      </m:r>
                                    </m:sup>
                                  </m:sSub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den>
                              </m:f>
                              <m:r>
                                <a:rPr lang="en-US" sz="2200" i="1">
                                  <a:latin typeface="Cambria Math"/>
                                  <a:ea typeface="Cambria Math"/>
                                </a:rPr>
                                <m:t>+</m:t>
                              </m:r>
                              <m:f>
                                <m:fPr>
                                  <m:ctrlPr>
                                    <a:rPr lang="en-US" sz="2200" i="1">
                                      <a:latin typeface="Cambria Math" panose="02040503050406030204" pitchFamily="18" charset="0"/>
                                      <a:ea typeface="Cambria Math"/>
                                    </a:rPr>
                                  </m:ctrlPr>
                                </m:fPr>
                                <m:num>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ea typeface="Cambria Math"/>
                                            </a:rPr>
                                            <m:t>2</m:t>
                                          </m:r>
                                        </m:sub>
                                      </m:sSub>
                                    </m:e>
                                    <m:sub/>
                                    <m:sup>
                                      <m:r>
                                        <a:rPr lang="en-US" sz="2200" i="1">
                                          <a:latin typeface="Cambria Math"/>
                                        </a:rPr>
                                        <m:t>2</m:t>
                                      </m:r>
                                    </m:sup>
                                  </m:sSub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den>
                              </m:f>
                            </m:e>
                          </m:rad>
                        </m:den>
                      </m:f>
                      <m:r>
                        <a:rPr lang="en-US" sz="2200" i="1">
                          <a:latin typeface="Cambria Math"/>
                        </a:rPr>
                        <m:t>=−7.14</m:t>
                      </m:r>
                    </m:oMath>
                  </m:oMathPara>
                </a14:m>
                <a:endParaRPr lang="en-US" sz="2200" dirty="0">
                  <a:ea typeface="Cambria Math"/>
                </a:endParaRPr>
              </a:p>
              <a:p>
                <a:pPr marL="0" indent="0">
                  <a:buNone/>
                </a:pPr>
                <a:r>
                  <a:rPr lang="en-US" sz="2200" dirty="0"/>
                  <a:t>Table value </a:t>
                </a:r>
                <a14:m>
                  <m:oMath xmlns:m="http://schemas.openxmlformats.org/officeDocument/2006/math">
                    <m:r>
                      <m:rPr>
                        <m:sty m:val="p"/>
                      </m:rPr>
                      <a:rPr lang="en-US" sz="2200">
                        <a:latin typeface="Cambria Math"/>
                      </a:rPr>
                      <m:t>Z</m:t>
                    </m:r>
                    <m:r>
                      <a:rPr lang="en-US" sz="2200" i="1">
                        <a:latin typeface="Cambria Math"/>
                      </a:rPr>
                      <m:t>=1.96</m:t>
                    </m:r>
                  </m:oMath>
                </a14:m>
                <a:endParaRPr lang="en-US" sz="2200" dirty="0"/>
              </a:p>
              <a:p>
                <a:pPr marL="0" indent="0">
                  <a:buNone/>
                </a:pPr>
                <a:r>
                  <a:rPr lang="en-US" sz="2200" dirty="0"/>
                  <a:t>Conclusion : </a:t>
                </a:r>
                <a14:m>
                  <m:oMath xmlns:m="http://schemas.openxmlformats.org/officeDocument/2006/math">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a:rPr lang="en-US" sz="2200" i="1">
                                <a:latin typeface="Cambria Math"/>
                              </a:rPr>
                              <m:t>𝑍</m:t>
                            </m:r>
                          </m:e>
                        </m:d>
                      </m:e>
                      <m:sub>
                        <m:r>
                          <a:rPr lang="en-US" sz="2200" i="1">
                            <a:latin typeface="Cambria Math"/>
                          </a:rPr>
                          <m:t>𝑐𝑎𝑙</m:t>
                        </m:r>
                      </m:sub>
                    </m:sSub>
                    <m:r>
                      <a:rPr lang="en-US" sz="2200" i="1">
                        <a:latin typeface="Cambria Math"/>
                      </a:rPr>
                      <m:t>&gt;</m:t>
                    </m:r>
                    <m:r>
                      <a:rPr lang="en-US" sz="2200" i="1">
                        <a:latin typeface="Cambria Math"/>
                      </a:rPr>
                      <m:t>𝑡𝑎𝑏𝑙𝑒</m:t>
                    </m:r>
                    <m:r>
                      <a:rPr lang="en-US" sz="2200" i="1">
                        <a:latin typeface="Cambria Math"/>
                      </a:rPr>
                      <m:t> </m:t>
                    </m:r>
                    <m:r>
                      <a:rPr lang="en-US" sz="2200" i="1">
                        <a:latin typeface="Cambria Math"/>
                      </a:rPr>
                      <m:t>𝑣𝑎𝑙𝑢𝑒</m:t>
                    </m:r>
                  </m:oMath>
                </a14:m>
                <a:endParaRPr lang="en-US" sz="2200" dirty="0"/>
              </a:p>
              <a:p>
                <a:pPr marL="0" indent="0">
                  <a:buNone/>
                </a:pPr>
                <a:r>
                  <a:rPr lang="en-US" sz="2200" dirty="0"/>
                  <a:t>So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t> is rejected.</a:t>
                </a:r>
              </a:p>
              <a:p>
                <a:pPr marL="0" indent="0">
                  <a:buNone/>
                </a:pPr>
                <a:r>
                  <a:rPr lang="en-US" sz="2200" dirty="0"/>
                  <a:t>Yes there is a significance difference the avg. income of localities.</a:t>
                </a: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90E42BC-CFAF-453D-A052-12CAB9B50E49}"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a:t>
            </a:r>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4458405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Confidence </a:t>
                </a:r>
                <a:r>
                  <a:rPr lang="en-US" sz="2200" b="1" dirty="0" smtClean="0"/>
                  <a:t>Interval</a:t>
                </a:r>
              </a:p>
              <a:p>
                <a:pPr marL="0" indent="0">
                  <a:buNone/>
                </a:pPr>
                <a:r>
                  <a:rPr lang="en-US" sz="2200" dirty="0"/>
                  <a:t>We would like to determine an interval in which the population parameter is supposed to lie.</a:t>
                </a:r>
              </a:p>
              <a:p>
                <a:pPr marL="0" indent="0">
                  <a:buNone/>
                </a:pPr>
                <a:r>
                  <a:rPr lang="en-US" sz="2200" dirty="0"/>
                  <a:t>95% two sided C.L for </a:t>
                </a:r>
                <a14:m>
                  <m:oMath xmlns:m="http://schemas.openxmlformats.org/officeDocument/2006/math">
                    <m:r>
                      <a:rPr lang="en-US" sz="2200" i="1">
                        <a:latin typeface="Cambria Math"/>
                        <a:ea typeface="Cambria Math"/>
                      </a:rPr>
                      <m:t>𝜇</m:t>
                    </m:r>
                    <m:r>
                      <a:rPr lang="en-US" sz="2200" i="1">
                        <a:latin typeface="Cambria Math"/>
                        <a:ea typeface="Cambria Math"/>
                      </a:rPr>
                      <m:t> </m:t>
                    </m:r>
                  </m:oMath>
                </a14:m>
                <a:r>
                  <a:rPr lang="en-US" sz="2200" dirty="0"/>
                  <a:t>is </a:t>
                </a:r>
                <a14:m>
                  <m:oMath xmlns:m="http://schemas.openxmlformats.org/officeDocument/2006/math">
                    <m:d>
                      <m:dPr>
                        <m:begChr m:val="["/>
                        <m:endChr m:val="]"/>
                        <m:ctrlPr>
                          <a:rPr lang="en-US" sz="2200" i="1">
                            <a:latin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−1.96</m:t>
                        </m:r>
                        <m:f>
                          <m:fPr>
                            <m:ctrlPr>
                              <a:rPr lang="en-US" sz="2200" i="1">
                                <a:latin typeface="Cambria Math" panose="02040503050406030204" pitchFamily="18" charset="0"/>
                              </a:rPr>
                            </m:ctrlPr>
                          </m:fPr>
                          <m:num>
                            <m:r>
                              <a:rPr lang="en-US" sz="2200" i="1">
                                <a:latin typeface="Cambria Math"/>
                                <a:ea typeface="Cambria Math"/>
                              </a:rPr>
                              <m:t>𝜎</m:t>
                            </m:r>
                          </m:num>
                          <m:den>
                            <m:rad>
                              <m:radPr>
                                <m:degHide m:val="on"/>
                                <m:ctrlPr>
                                  <a:rPr lang="en-US" sz="2200" i="1">
                                    <a:latin typeface="Cambria Math" panose="02040503050406030204" pitchFamily="18" charset="0"/>
                                  </a:rPr>
                                </m:ctrlPr>
                              </m:radPr>
                              <m:deg/>
                              <m:e>
                                <m:r>
                                  <a:rPr lang="en-US" sz="2200" i="1">
                                    <a:latin typeface="Cambria Math"/>
                                  </a:rPr>
                                  <m:t>𝑛</m:t>
                                </m:r>
                              </m:e>
                            </m:rad>
                          </m:den>
                        </m:f>
                        <m:r>
                          <a:rPr lang="en-US" sz="2200" i="1">
                            <a:latin typeface="Cambria Math"/>
                          </a:rPr>
                          <m:t>            </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+1.96</m:t>
                        </m:r>
                        <m:f>
                          <m:fPr>
                            <m:ctrlPr>
                              <a:rPr lang="en-US" sz="2200" i="1">
                                <a:latin typeface="Cambria Math" panose="02040503050406030204" pitchFamily="18" charset="0"/>
                              </a:rPr>
                            </m:ctrlPr>
                          </m:fPr>
                          <m:num>
                            <m:r>
                              <a:rPr lang="en-US" sz="2200" i="1">
                                <a:latin typeface="Cambria Math"/>
                                <a:ea typeface="Cambria Math"/>
                              </a:rPr>
                              <m:t>𝜎</m:t>
                            </m:r>
                          </m:num>
                          <m:den>
                            <m:rad>
                              <m:radPr>
                                <m:degHide m:val="on"/>
                                <m:ctrlPr>
                                  <a:rPr lang="en-US" sz="2200" i="1">
                                    <a:latin typeface="Cambria Math" panose="02040503050406030204" pitchFamily="18" charset="0"/>
                                  </a:rPr>
                                </m:ctrlPr>
                              </m:radPr>
                              <m:deg/>
                              <m:e>
                                <m:r>
                                  <a:rPr lang="en-US" sz="2200" i="1">
                                    <a:latin typeface="Cambria Math"/>
                                  </a:rPr>
                                  <m:t>𝑛</m:t>
                                </m:r>
                              </m:e>
                            </m:rad>
                          </m:den>
                        </m:f>
                      </m:e>
                    </m:d>
                  </m:oMath>
                </a14:m>
                <a:endParaRPr lang="en-US" sz="2200" dirty="0"/>
              </a:p>
              <a:p>
                <a:pPr marL="0" indent="0">
                  <a:buNone/>
                </a:pPr>
                <a:r>
                  <a:rPr lang="en-US" sz="2200" dirty="0"/>
                  <a:t>99% two sided C.L for </a:t>
                </a:r>
                <a14:m>
                  <m:oMath xmlns:m="http://schemas.openxmlformats.org/officeDocument/2006/math">
                    <m:r>
                      <a:rPr lang="en-US" sz="2200" i="1">
                        <a:latin typeface="Cambria Math"/>
                        <a:ea typeface="Cambria Math"/>
                      </a:rPr>
                      <m:t>𝜇</m:t>
                    </m:r>
                    <m:r>
                      <a:rPr lang="en-US" sz="2200" i="1">
                        <a:latin typeface="Cambria Math"/>
                        <a:ea typeface="Cambria Math"/>
                      </a:rPr>
                      <m:t> </m:t>
                    </m:r>
                  </m:oMath>
                </a14:m>
                <a:r>
                  <a:rPr lang="en-US" sz="2200" dirty="0"/>
                  <a:t>is </a:t>
                </a:r>
                <a14:m>
                  <m:oMath xmlns:m="http://schemas.openxmlformats.org/officeDocument/2006/math">
                    <m:d>
                      <m:dPr>
                        <m:begChr m:val="["/>
                        <m:endChr m:val="]"/>
                        <m:ctrlPr>
                          <a:rPr lang="en-US" sz="2200" i="1">
                            <a:latin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−2.58</m:t>
                        </m:r>
                        <m:f>
                          <m:fPr>
                            <m:ctrlPr>
                              <a:rPr lang="en-US" sz="2200" i="1">
                                <a:latin typeface="Cambria Math" panose="02040503050406030204" pitchFamily="18" charset="0"/>
                              </a:rPr>
                            </m:ctrlPr>
                          </m:fPr>
                          <m:num>
                            <m:r>
                              <a:rPr lang="en-US" sz="2200" i="1">
                                <a:latin typeface="Cambria Math"/>
                                <a:ea typeface="Cambria Math"/>
                              </a:rPr>
                              <m:t>𝜎</m:t>
                            </m:r>
                          </m:num>
                          <m:den>
                            <m:rad>
                              <m:radPr>
                                <m:degHide m:val="on"/>
                                <m:ctrlPr>
                                  <a:rPr lang="en-US" sz="2200" i="1">
                                    <a:latin typeface="Cambria Math" panose="02040503050406030204" pitchFamily="18" charset="0"/>
                                  </a:rPr>
                                </m:ctrlPr>
                              </m:radPr>
                              <m:deg/>
                              <m:e>
                                <m:r>
                                  <a:rPr lang="en-US" sz="2200" i="1">
                                    <a:latin typeface="Cambria Math"/>
                                  </a:rPr>
                                  <m:t>𝑛</m:t>
                                </m:r>
                              </m:e>
                            </m:rad>
                          </m:den>
                        </m:f>
                        <m:r>
                          <a:rPr lang="en-US" sz="2200" i="1">
                            <a:latin typeface="Cambria Math"/>
                          </a:rPr>
                          <m:t>            </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+2.58</m:t>
                        </m:r>
                        <m:f>
                          <m:fPr>
                            <m:ctrlPr>
                              <a:rPr lang="en-US" sz="2200" i="1">
                                <a:latin typeface="Cambria Math" panose="02040503050406030204" pitchFamily="18" charset="0"/>
                              </a:rPr>
                            </m:ctrlPr>
                          </m:fPr>
                          <m:num>
                            <m:r>
                              <a:rPr lang="en-US" sz="2200" i="1">
                                <a:latin typeface="Cambria Math"/>
                                <a:ea typeface="Cambria Math"/>
                              </a:rPr>
                              <m:t>𝜎</m:t>
                            </m:r>
                          </m:num>
                          <m:den>
                            <m:rad>
                              <m:radPr>
                                <m:degHide m:val="on"/>
                                <m:ctrlPr>
                                  <a:rPr lang="en-US" sz="2200" i="1">
                                    <a:latin typeface="Cambria Math" panose="02040503050406030204" pitchFamily="18" charset="0"/>
                                  </a:rPr>
                                </m:ctrlPr>
                              </m:radPr>
                              <m:deg/>
                              <m:e>
                                <m:r>
                                  <a:rPr lang="en-US" sz="2200" i="1">
                                    <a:latin typeface="Cambria Math"/>
                                  </a:rPr>
                                  <m:t>𝑛</m:t>
                                </m:r>
                              </m:e>
                            </m:rad>
                          </m:den>
                        </m:f>
                      </m:e>
                    </m:d>
                  </m:oMath>
                </a14:m>
                <a:endParaRPr lang="en-US" sz="2200" dirty="0"/>
              </a:p>
              <a:p>
                <a:pPr marL="0" indent="0">
                  <a:buNone/>
                </a:pPr>
                <a:r>
                  <a:rPr lang="en-US" sz="2200" b="1" dirty="0"/>
                  <a:t>Example: </a:t>
                </a:r>
                <a:r>
                  <a:rPr lang="en-US" sz="2200" dirty="0"/>
                  <a:t>A random sample of 200 measurements from a large population gave a mean value of 50 and S.D. of 9. Determine 95% confidence interval for mean of population.</a:t>
                </a:r>
              </a:p>
              <a:p>
                <a:pPr marL="0" indent="0">
                  <a:buNone/>
                </a:pPr>
                <a:r>
                  <a:rPr lang="en-US" sz="2200" b="1" dirty="0"/>
                  <a:t>Sol: </a:t>
                </a:r>
                <a:r>
                  <a:rPr lang="en-US" sz="2200" dirty="0"/>
                  <a:t>CI for </a:t>
                </a:r>
                <a14:m>
                  <m:oMath xmlns:m="http://schemas.openxmlformats.org/officeDocument/2006/math">
                    <m:r>
                      <a:rPr lang="en-US" sz="2200" i="1">
                        <a:latin typeface="Cambria Math"/>
                        <a:ea typeface="Cambria Math"/>
                      </a:rPr>
                      <m:t>𝜇</m:t>
                    </m:r>
                    <m:r>
                      <a:rPr lang="en-US" sz="2200" i="1">
                        <a:latin typeface="Cambria Math"/>
                        <a:ea typeface="Cambria Math"/>
                      </a:rPr>
                      <m:t>:</m:t>
                    </m:r>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5CF8063-B1C3-46AF-97B9-0DF8B935B269}"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a:t>
            </a:r>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10777177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 xmlns:m="http://schemas.openxmlformats.org/officeDocument/2006/math">
                    <m:d>
                      <m:dPr>
                        <m:begChr m:val="["/>
                        <m:endChr m:val="]"/>
                        <m:ctrlPr>
                          <a:rPr lang="en-US" sz="2200" i="1">
                            <a:latin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−1.96</m:t>
                        </m:r>
                        <m:f>
                          <m:fPr>
                            <m:ctrlPr>
                              <a:rPr lang="en-US" sz="2200" i="1">
                                <a:latin typeface="Cambria Math" panose="02040503050406030204" pitchFamily="18" charset="0"/>
                              </a:rPr>
                            </m:ctrlPr>
                          </m:fPr>
                          <m:num>
                            <m:r>
                              <a:rPr lang="en-US" sz="2200" i="1">
                                <a:latin typeface="Cambria Math"/>
                                <a:ea typeface="Cambria Math"/>
                              </a:rPr>
                              <m:t>𝜎</m:t>
                            </m:r>
                          </m:num>
                          <m:den>
                            <m:rad>
                              <m:radPr>
                                <m:degHide m:val="on"/>
                                <m:ctrlPr>
                                  <a:rPr lang="en-US" sz="2200" i="1">
                                    <a:latin typeface="Cambria Math" panose="02040503050406030204" pitchFamily="18" charset="0"/>
                                  </a:rPr>
                                </m:ctrlPr>
                              </m:radPr>
                              <m:deg/>
                              <m:e>
                                <m:r>
                                  <a:rPr lang="en-US" sz="2200" i="1">
                                    <a:latin typeface="Cambria Math"/>
                                  </a:rPr>
                                  <m:t>𝑛</m:t>
                                </m:r>
                              </m:e>
                            </m:rad>
                          </m:den>
                        </m:f>
                        <m:r>
                          <a:rPr lang="en-US" sz="2200" i="1">
                            <a:latin typeface="Cambria Math"/>
                          </a:rPr>
                          <m:t>            </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+1.96</m:t>
                        </m:r>
                        <m:f>
                          <m:fPr>
                            <m:ctrlPr>
                              <a:rPr lang="en-US" sz="2200" i="1">
                                <a:latin typeface="Cambria Math" panose="02040503050406030204" pitchFamily="18" charset="0"/>
                              </a:rPr>
                            </m:ctrlPr>
                          </m:fPr>
                          <m:num>
                            <m:r>
                              <a:rPr lang="en-US" sz="2200" i="1">
                                <a:latin typeface="Cambria Math"/>
                                <a:ea typeface="Cambria Math"/>
                              </a:rPr>
                              <m:t>𝜎</m:t>
                            </m:r>
                          </m:num>
                          <m:den>
                            <m:rad>
                              <m:radPr>
                                <m:degHide m:val="on"/>
                                <m:ctrlPr>
                                  <a:rPr lang="en-US" sz="2200" i="1">
                                    <a:latin typeface="Cambria Math" panose="02040503050406030204" pitchFamily="18" charset="0"/>
                                  </a:rPr>
                                </m:ctrlPr>
                              </m:radPr>
                              <m:deg/>
                              <m:e>
                                <m:r>
                                  <a:rPr lang="en-US" sz="2200" i="1">
                                    <a:latin typeface="Cambria Math"/>
                                  </a:rPr>
                                  <m:t>𝑛</m:t>
                                </m:r>
                              </m:e>
                            </m:rad>
                          </m:den>
                        </m:f>
                      </m:e>
                    </m:d>
                  </m:oMath>
                </a14:m>
                <a:r>
                  <a:rPr lang="en-US" sz="2200" b="1" dirty="0"/>
                  <a:t> </a:t>
                </a:r>
              </a:p>
              <a:p>
                <a:pPr marL="0" indent="0">
                  <a:buNone/>
                </a:pPr>
                <a14:m>
                  <m:oMathPara xmlns:m="http://schemas.openxmlformats.org/officeDocument/2006/math">
                    <m:oMathParaPr>
                      <m:jc m:val="left"/>
                    </m:oMathParaPr>
                    <m:oMath xmlns:m="http://schemas.openxmlformats.org/officeDocument/2006/math">
                      <m:d>
                        <m:dPr>
                          <m:begChr m:val="["/>
                          <m:endChr m:val="]"/>
                          <m:ctrlPr>
                            <a:rPr lang="en-US" sz="2200" i="1">
                              <a:latin typeface="Cambria Math" panose="02040503050406030204" pitchFamily="18" charset="0"/>
                            </a:rPr>
                          </m:ctrlPr>
                        </m:dPr>
                        <m:e>
                          <m:r>
                            <a:rPr lang="en-US" sz="2200" i="1">
                              <a:latin typeface="Cambria Math"/>
                            </a:rPr>
                            <m:t>48.75               51.24</m:t>
                          </m:r>
                        </m:e>
                      </m:d>
                    </m:oMath>
                  </m:oMathPara>
                </a14:m>
                <a:endParaRPr lang="en-US" sz="2200" dirty="0" smtClean="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52AAB6A-3C45-45C4-B521-09701B582331}"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16437051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smtClean="0"/>
                  <a:t>Test </a:t>
                </a:r>
                <a:r>
                  <a:rPr lang="en-US" sz="2200" b="1" dirty="0"/>
                  <a:t>of hypothesis for small </a:t>
                </a:r>
                <a:r>
                  <a:rPr lang="en-US" sz="2200" b="1" dirty="0" smtClean="0"/>
                  <a:t>samples (</a:t>
                </a:r>
                <a14:m>
                  <m:oMath xmlns:m="http://schemas.openxmlformats.org/officeDocument/2006/math">
                    <m:r>
                      <a:rPr lang="en-US" sz="2200" b="1" i="1">
                        <a:latin typeface="Cambria Math"/>
                      </a:rPr>
                      <m:t>𝒏</m:t>
                    </m:r>
                    <m:r>
                      <a:rPr lang="en-US" sz="2200" b="1" i="1">
                        <a:latin typeface="Cambria Math"/>
                        <a:ea typeface="Cambria Math"/>
                      </a:rPr>
                      <m:t>≤</m:t>
                    </m:r>
                    <m:r>
                      <a:rPr lang="en-US" sz="2200" b="1" i="1">
                        <a:latin typeface="Cambria Math"/>
                        <a:ea typeface="Cambria Math"/>
                      </a:rPr>
                      <m:t>𝟑𝟎</m:t>
                    </m:r>
                    <m:r>
                      <a:rPr lang="en-US" sz="2200" b="1" i="1">
                        <a:latin typeface="Cambria Math"/>
                        <a:ea typeface="Cambria Math"/>
                      </a:rPr>
                      <m:t>)</m:t>
                    </m:r>
                  </m:oMath>
                </a14:m>
                <a:endParaRPr lang="en-US" sz="2200" b="1" dirty="0"/>
              </a:p>
              <a:p>
                <a:r>
                  <a:rPr lang="en-US" sz="2200" dirty="0"/>
                  <a:t>t-test</a:t>
                </a:r>
              </a:p>
              <a:p>
                <a:r>
                  <a:rPr lang="en-US" sz="2200" dirty="0" smtClean="0"/>
                  <a:t>F-test</a:t>
                </a:r>
              </a:p>
              <a:p>
                <a:pPr marL="0" indent="0" algn="just">
                  <a:buNone/>
                </a:pPr>
                <a:r>
                  <a:rPr lang="en-US" sz="2200" b="1" dirty="0">
                    <a:latin typeface="Times New Roman" pitchFamily="18" charset="0"/>
                    <a:cs typeface="Times New Roman" pitchFamily="18" charset="0"/>
                  </a:rPr>
                  <a:t>Test of hypothesis for Small Samples</a:t>
                </a:r>
                <a:endParaRPr lang="en-US" sz="2200" dirty="0">
                  <a:latin typeface="Times New Roman" pitchFamily="18" charset="0"/>
                  <a:cs typeface="Times New Roman" pitchFamily="18" charset="0"/>
                </a:endParaRPr>
              </a:p>
              <a:p>
                <a:pPr marL="0" indent="0" algn="just">
                  <a:buNone/>
                </a:pPr>
                <a:r>
                  <a:rPr lang="en-US" sz="2200" dirty="0">
                    <a:latin typeface="Times New Roman" pitchFamily="18" charset="0"/>
                    <a:cs typeface="Times New Roman" pitchFamily="18" charset="0"/>
                  </a:rPr>
                  <a:t>When the size of the sample </a:t>
                </a:r>
                <a14:m>
                  <m:oMath xmlns:m="http://schemas.openxmlformats.org/officeDocument/2006/math">
                    <m:r>
                      <a:rPr lang="en-US" sz="2200" i="1">
                        <a:latin typeface="Cambria Math"/>
                      </a:rPr>
                      <m:t>𝑛</m:t>
                    </m:r>
                    <m:r>
                      <a:rPr lang="en-US" sz="2200" i="1">
                        <a:latin typeface="Cambria Math"/>
                      </a:rPr>
                      <m:t>≤30</m:t>
                    </m:r>
                  </m:oMath>
                </a14:m>
                <a:r>
                  <a:rPr lang="en-US" sz="2200" dirty="0">
                    <a:latin typeface="Times New Roman" pitchFamily="18" charset="0"/>
                    <a:cs typeface="Times New Roman" pitchFamily="18" charset="0"/>
                  </a:rPr>
                  <a:t>, then the sample is called small sample. For such sample it will not be possible for us to assume that the random sampling distribution of a statistic is approximately normal. In this sampling distribution is t-distribution.</a:t>
                </a:r>
              </a:p>
              <a:p>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92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499005E-0D9F-4D91-8CB3-682D18B29812}"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Test of Hypothesis </a:t>
            </a:r>
            <a:r>
              <a:rPr lang="en-US" sz="3000" b="1" dirty="0" smtClean="0"/>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140500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B114D074-BB87-44F9-9EE7-36015632DA21}" type="datetime1">
              <a:rPr lang="en-US" smtClean="0"/>
              <a:t>10/18/2021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4</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Syllabus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en-US" smtClean="0"/>
              <a:t>Faculty Name          Aakansha Vyas   Unit Number 1</a:t>
            </a:r>
            <a:endParaRPr lang="en-US" dirty="0"/>
          </a:p>
        </p:txBody>
      </p:sp>
      <p:pic>
        <p:nvPicPr>
          <p:cNvPr id="6147" name="Picture 3"/>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914399"/>
            <a:ext cx="9982200" cy="580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77049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457200" indent="-457200">
                  <a:buFont typeface="Arial" pitchFamily="34" charset="0"/>
                  <a:buAutoNum type="arabicPeriod"/>
                </a:pPr>
                <a:r>
                  <a:rPr lang="en-US" sz="2200" dirty="0"/>
                  <a:t>Write a short note on Null hypothesis? 			</a:t>
                </a:r>
              </a:p>
              <a:p>
                <a:pPr marL="457200" indent="-457200">
                  <a:buFont typeface="Arial" pitchFamily="34" charset="0"/>
                  <a:buAutoNum type="arabicPeriod"/>
                </a:pPr>
                <a:r>
                  <a:rPr lang="en-US" sz="2200" dirty="0"/>
                  <a:t>Write a short note on </a:t>
                </a:r>
                <a:r>
                  <a:rPr lang="en-US" sz="2200" dirty="0" smtClean="0"/>
                  <a:t>Alternative </a:t>
                </a:r>
                <a:r>
                  <a:rPr lang="en-US" sz="2200" dirty="0"/>
                  <a:t>hypothesis? 		</a:t>
                </a:r>
              </a:p>
              <a:p>
                <a:pPr marL="457200" indent="-457200">
                  <a:buAutoNum type="arabicPeriod"/>
                </a:pPr>
                <a:r>
                  <a:rPr lang="en-US" sz="2200" dirty="0" smtClean="0"/>
                  <a:t>A </a:t>
                </a:r>
                <a:r>
                  <a:rPr lang="en-US" sz="2200" dirty="0"/>
                  <a:t>sample of </a:t>
                </a:r>
                <a:r>
                  <a:rPr lang="en-US" sz="2200" dirty="0" smtClean="0"/>
                  <a:t>800 </a:t>
                </a:r>
                <a:r>
                  <a:rPr lang="en-US" sz="2200" dirty="0"/>
                  <a:t>students from a university was taken and their average weight was found to be 112 pounds with S.D. of 20 pounds. Could the mean weight in the population be 120 pounds.(Take </a:t>
                </a:r>
                <a14:m>
                  <m:oMath xmlns:m="http://schemas.openxmlformats.org/officeDocument/2006/math">
                    <m:r>
                      <a:rPr lang="en-US" sz="2200" i="1">
                        <a:latin typeface="Cambria Math"/>
                        <a:ea typeface="Cambria Math"/>
                      </a:rPr>
                      <m:t>𝛼</m:t>
                    </m:r>
                    <m:r>
                      <a:rPr lang="en-US" sz="2200" i="1">
                        <a:latin typeface="Cambria Math"/>
                        <a:ea typeface="Cambria Math"/>
                      </a:rPr>
                      <m:t>=0.05</m:t>
                    </m:r>
                    <m:r>
                      <a:rPr lang="en-US" sz="2200" b="0" i="0" smtClean="0">
                        <a:latin typeface="Cambria Math"/>
                        <a:ea typeface="Cambria Math"/>
                      </a:rPr>
                      <m:t>)</m:t>
                    </m:r>
                  </m:oMath>
                </a14:m>
                <a:endParaRPr lang="en-US" sz="2200" dirty="0" smtClean="0"/>
              </a:p>
              <a:p>
                <a:pPr marL="0" indent="0">
                  <a:buNone/>
                </a:pPr>
                <a:endParaRPr lang="en-US" sz="2200" b="1" dirty="0"/>
              </a:p>
              <a:p>
                <a:pPr marL="0" indent="0">
                  <a:buNone/>
                </a:pPr>
                <a:endParaRPr lang="en-US" sz="2200" b="1"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1037" t="-107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59500B3-39A8-488E-BD5B-9562B9BC927C}"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Daily Quiz(CO4)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7743678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ü"/>
            </a:pPr>
            <a:r>
              <a:rPr lang="en-US" sz="2200" dirty="0"/>
              <a:t>Test of hypothesis</a:t>
            </a:r>
          </a:p>
          <a:p>
            <a:pPr>
              <a:buFont typeface="Wingdings" pitchFamily="2" charset="2"/>
              <a:buChar char="ü"/>
            </a:pPr>
            <a:r>
              <a:rPr lang="en-US" sz="2200" dirty="0"/>
              <a:t>Procedure of Test of hypothesis</a:t>
            </a:r>
          </a:p>
          <a:p>
            <a:pPr>
              <a:buFont typeface="Wingdings" pitchFamily="2" charset="2"/>
              <a:buChar char="ü"/>
            </a:pPr>
            <a:r>
              <a:rPr lang="en-US" sz="2200" dirty="0"/>
              <a:t>Null Hypothesis</a:t>
            </a:r>
          </a:p>
          <a:p>
            <a:pPr>
              <a:buFont typeface="Wingdings" pitchFamily="2" charset="2"/>
              <a:buChar char="ü"/>
            </a:pPr>
            <a:r>
              <a:rPr lang="en-US" sz="2200" dirty="0"/>
              <a:t>Alternate Hypothesis</a:t>
            </a:r>
          </a:p>
          <a:p>
            <a:pPr>
              <a:buFont typeface="Wingdings" pitchFamily="2" charset="2"/>
              <a:buChar char="ü"/>
            </a:pPr>
            <a:r>
              <a:rPr lang="en-US" sz="2200" dirty="0"/>
              <a:t>Level of significance </a:t>
            </a:r>
            <a:endParaRPr lang="en-US" sz="2200" dirty="0" smtClean="0"/>
          </a:p>
          <a:p>
            <a:pPr>
              <a:buFont typeface="Wingdings" pitchFamily="2" charset="2"/>
              <a:buChar char="ü"/>
            </a:pPr>
            <a:r>
              <a:rPr lang="en-US" sz="2200" dirty="0"/>
              <a:t>Test of hypothesis about difference between two population </a:t>
            </a:r>
            <a:r>
              <a:rPr lang="en-US" sz="2200" dirty="0" smtClean="0"/>
              <a:t>mean</a:t>
            </a:r>
            <a:endParaRPr lang="en-US" sz="2200" dirty="0"/>
          </a:p>
          <a:p>
            <a:pPr>
              <a:buFont typeface="Wingdings" pitchFamily="2" charset="2"/>
              <a:buChar char="ü"/>
            </a:pPr>
            <a:r>
              <a:rPr lang="en-US" sz="2200" dirty="0"/>
              <a:t>Test of hypothesis about </a:t>
            </a:r>
            <a:r>
              <a:rPr lang="en-US" sz="2200" dirty="0" smtClean="0"/>
              <a:t>Small samples</a:t>
            </a:r>
            <a:endParaRPr lang="en-US" sz="2200" dirty="0"/>
          </a:p>
          <a:p>
            <a:pPr>
              <a:buFont typeface="Wingdings" pitchFamily="2" charset="2"/>
              <a:buChar char="ü"/>
            </a:pPr>
            <a:endParaRPr lang="en-US" sz="2200" dirty="0"/>
          </a:p>
          <a:p>
            <a:pPr>
              <a:buFont typeface="Wingdings" pitchFamily="2" charset="2"/>
              <a:buChar char="ü"/>
            </a:pPr>
            <a:endParaRPr lang="en-US" sz="2200" dirty="0"/>
          </a:p>
          <a:p>
            <a:pPr>
              <a:buFont typeface="Wingdings" pitchFamily="2" charset="2"/>
              <a:buChar char="ü"/>
            </a:pPr>
            <a:endParaRPr lang="en-US" sz="2200" dirty="0"/>
          </a:p>
          <a:p>
            <a:pPr>
              <a:buFont typeface="Wingdings" pitchFamily="2" charset="2"/>
              <a:buChar char="ü"/>
            </a:pPr>
            <a:endParaRPr lang="en-US" sz="2200" dirty="0"/>
          </a:p>
        </p:txBody>
      </p:sp>
      <p:sp>
        <p:nvSpPr>
          <p:cNvPr id="4" name="Date Placeholder 3"/>
          <p:cNvSpPr>
            <a:spLocks noGrp="1"/>
          </p:cNvSpPr>
          <p:nvPr>
            <p:ph type="dt" sz="half" idx="10"/>
          </p:nvPr>
        </p:nvSpPr>
        <p:spPr/>
        <p:txBody>
          <a:bodyPr/>
          <a:lstStyle/>
          <a:p>
            <a:fld id="{5B6E2C3A-CCBA-4198-8BBA-3DA78AE1CEDE}"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a:t>
            </a:r>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Recap(CO4)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806864178"/>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t-Test</a:t>
            </a:r>
            <a:endParaRPr lang="en-US" sz="2200" b="1" dirty="0" smtClean="0"/>
          </a:p>
          <a:p>
            <a:r>
              <a:rPr lang="en-US" sz="2200" dirty="0" smtClean="0"/>
              <a:t>Explanation </a:t>
            </a:r>
            <a:r>
              <a:rPr lang="en-US" sz="2200" dirty="0"/>
              <a:t>why a </a:t>
            </a:r>
            <a:r>
              <a:rPr lang="en-US" sz="2200" i="1" dirty="0"/>
              <a:t>t</a:t>
            </a:r>
            <a:r>
              <a:rPr lang="en-US" sz="2200" dirty="0"/>
              <a:t> distribution is associated with </a:t>
            </a:r>
            <a:r>
              <a:rPr lang="en-US" sz="2200" i="1" dirty="0"/>
              <a:t>n</a:t>
            </a:r>
            <a:r>
              <a:rPr lang="en-US" sz="2200" dirty="0"/>
              <a:t> − 1 degrees of freedom and describe the information that is conveyed by the </a:t>
            </a:r>
            <a:r>
              <a:rPr lang="en-US" sz="2200" i="1" dirty="0"/>
              <a:t>t</a:t>
            </a:r>
            <a:r>
              <a:rPr lang="en-US" sz="2200" dirty="0"/>
              <a:t> statistic.</a:t>
            </a:r>
          </a:p>
          <a:p>
            <a:r>
              <a:rPr lang="en-US" sz="2200" dirty="0" smtClean="0"/>
              <a:t>Calculation  </a:t>
            </a:r>
            <a:r>
              <a:rPr lang="en-US" sz="2200" dirty="0"/>
              <a:t>the degrees of freedom for a one-sample </a:t>
            </a:r>
            <a:r>
              <a:rPr lang="en-US" sz="2200" i="1" dirty="0"/>
              <a:t>t</a:t>
            </a:r>
            <a:r>
              <a:rPr lang="en-US" sz="2200" dirty="0"/>
              <a:t> test and a two-independent-sample </a:t>
            </a:r>
            <a:r>
              <a:rPr lang="en-US" sz="2200" i="1" dirty="0"/>
              <a:t>t</a:t>
            </a:r>
            <a:r>
              <a:rPr lang="en-US" sz="2200" dirty="0"/>
              <a:t> test, and locate critical values in the </a:t>
            </a:r>
            <a:r>
              <a:rPr lang="en-US" sz="2200" i="1" dirty="0"/>
              <a:t>t</a:t>
            </a:r>
            <a:r>
              <a:rPr lang="en-US" sz="2200" dirty="0"/>
              <a:t> table.</a:t>
            </a:r>
          </a:p>
          <a:p>
            <a:r>
              <a:rPr lang="en-US" sz="2200" dirty="0"/>
              <a:t>Identify the assumptions for the </a:t>
            </a:r>
            <a:r>
              <a:rPr lang="en-US" sz="2200" dirty="0" smtClean="0"/>
              <a:t>one-sample</a:t>
            </a:r>
            <a:r>
              <a:rPr lang="en-US" sz="2200" dirty="0"/>
              <a:t> </a:t>
            </a:r>
            <a:r>
              <a:rPr lang="en-US" sz="2200" i="1" dirty="0"/>
              <a:t>t</a:t>
            </a:r>
            <a:r>
              <a:rPr lang="en-US" sz="2200" dirty="0"/>
              <a:t> test.</a:t>
            </a:r>
          </a:p>
          <a:p>
            <a:r>
              <a:rPr lang="en-US" sz="2200" dirty="0" smtClean="0"/>
              <a:t>Identify </a:t>
            </a:r>
            <a:r>
              <a:rPr lang="en-US" sz="2200" dirty="0"/>
              <a:t>the assumptions for the two-independent-sample </a:t>
            </a:r>
            <a:r>
              <a:rPr lang="en-US" sz="2200" i="1" dirty="0"/>
              <a:t>t </a:t>
            </a:r>
            <a:r>
              <a:rPr lang="en-US" sz="2200" dirty="0"/>
              <a:t>test.</a:t>
            </a:r>
          </a:p>
          <a:p>
            <a:pPr marL="0" indent="0">
              <a:buNone/>
            </a:pPr>
            <a:endParaRPr lang="en-US" sz="2200" dirty="0"/>
          </a:p>
        </p:txBody>
      </p:sp>
      <p:sp>
        <p:nvSpPr>
          <p:cNvPr id="4" name="Date Placeholder 3"/>
          <p:cNvSpPr>
            <a:spLocks noGrp="1"/>
          </p:cNvSpPr>
          <p:nvPr>
            <p:ph type="dt" sz="half" idx="10"/>
          </p:nvPr>
        </p:nvSpPr>
        <p:spPr/>
        <p:txBody>
          <a:bodyPr/>
          <a:lstStyle/>
          <a:p>
            <a:fld id="{4DE5AA33-4CFD-4AB3-A4B7-A978EDA33422}"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a:t>
            </a:r>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Topic objective (</a:t>
            </a:r>
            <a:r>
              <a:rPr kumimoji="0" lang="en-US" sz="3000" b="1" i="0" u="none" strike="noStrike" kern="1200" cap="none" spc="0" normalizeH="0" baseline="0" noProof="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6033320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lgn="just">
                  <a:buNone/>
                </a:pPr>
                <a:r>
                  <a:rPr lang="en-US" sz="2200" b="1" dirty="0" smtClean="0">
                    <a:latin typeface="Times New Roman" pitchFamily="18" charset="0"/>
                    <a:cs typeface="Times New Roman" pitchFamily="18" charset="0"/>
                  </a:rPr>
                  <a:t>t-distribution: </a:t>
                </a:r>
                <a:r>
                  <a:rPr lang="en-US" sz="2200" dirty="0" smtClean="0">
                    <a:latin typeface="Times New Roman" pitchFamily="18" charset="0"/>
                    <a:cs typeface="Times New Roman" pitchFamily="18" charset="0"/>
                  </a:rPr>
                  <a:t>It</a:t>
                </a:r>
                <a:r>
                  <a:rPr lang="en-US" sz="2200" b="1" dirty="0" smtClean="0">
                    <a:latin typeface="Times New Roman" pitchFamily="18" charset="0"/>
                    <a:cs typeface="Times New Roman" pitchFamily="18" charset="0"/>
                  </a:rPr>
                  <a:t> </a:t>
                </a:r>
                <a:r>
                  <a:rPr lang="en-US" sz="2200" dirty="0" smtClean="0">
                    <a:latin typeface="Times New Roman" pitchFamily="18" charset="0"/>
                    <a:cs typeface="Times New Roman" pitchFamily="18" charset="0"/>
                  </a:rPr>
                  <a:t>is </a:t>
                </a:r>
                <a:r>
                  <a:rPr lang="en-US" sz="2200" dirty="0">
                    <a:latin typeface="Times New Roman" pitchFamily="18" charset="0"/>
                    <a:cs typeface="Times New Roman" pitchFamily="18" charset="0"/>
                  </a:rPr>
                  <a:t>used when sample size is </a:t>
                </a:r>
                <a14:m>
                  <m:oMath xmlns:m="http://schemas.openxmlformats.org/officeDocument/2006/math">
                    <m:r>
                      <a:rPr lang="en-US" sz="2200" i="1">
                        <a:latin typeface="Cambria Math"/>
                      </a:rPr>
                      <m:t>≤30</m:t>
                    </m:r>
                  </m:oMath>
                </a14:m>
                <a:r>
                  <a:rPr lang="en-US" sz="2200" b="1" dirty="0">
                    <a:latin typeface="Times New Roman" pitchFamily="18" charset="0"/>
                    <a:cs typeface="Times New Roman" pitchFamily="18" charset="0"/>
                  </a:rPr>
                  <a:t> </a:t>
                </a:r>
                <a:r>
                  <a:rPr lang="en-US" sz="2200" dirty="0">
                    <a:latin typeface="Times New Roman" pitchFamily="18" charset="0"/>
                    <a:cs typeface="Times New Roman" pitchFamily="18" charset="0"/>
                  </a:rPr>
                  <a:t>and the population S.D. is unknown.</a:t>
                </a:r>
              </a:p>
              <a:p>
                <a:pPr marL="0" indent="0" algn="just">
                  <a:buNone/>
                </a:pPr>
                <a:r>
                  <a:rPr lang="en-US" sz="2200" b="1" dirty="0">
                    <a:latin typeface="Times New Roman" pitchFamily="18" charset="0"/>
                    <a:cs typeface="Times New Roman" pitchFamily="18" charset="0"/>
                  </a:rPr>
                  <a:t>Application of t-distribution: </a:t>
                </a:r>
              </a:p>
              <a:p>
                <a:pPr algn="just"/>
                <a:r>
                  <a:rPr lang="en-US" sz="2200" dirty="0">
                    <a:latin typeface="Times New Roman" pitchFamily="18" charset="0"/>
                    <a:cs typeface="Times New Roman" pitchFamily="18" charset="0"/>
                  </a:rPr>
                  <a:t>To test the significance (hypothesis) of the difference between the mean of small sample and mean of the population</a:t>
                </a:r>
              </a:p>
              <a:p>
                <a:pPr algn="just"/>
                <a:r>
                  <a:rPr lang="en-US" sz="2200" dirty="0" smtClean="0">
                    <a:latin typeface="Times New Roman" pitchFamily="18" charset="0"/>
                    <a:cs typeface="Times New Roman" pitchFamily="18" charset="0"/>
                  </a:rPr>
                  <a:t> To test the significance of the difference between the mean of two small samples.</a:t>
                </a:r>
              </a:p>
              <a:p>
                <a:pPr algn="just"/>
                <a:endParaRPr lang="en-US" sz="2200" dirty="0">
                  <a:latin typeface="Times New Roman" pitchFamily="18" charset="0"/>
                  <a:cs typeface="Times New Roman" pitchFamily="18" charset="0"/>
                </a:endParaRP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92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8589969-8C5A-408C-AFCE-81B0F1D4B640}"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t-Test (</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39493109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348725"/>
                <a:ext cx="8229600" cy="4114512"/>
              </a:xfrm>
            </p:spPr>
            <p:txBody>
              <a:bodyPr>
                <a:noAutofit/>
              </a:bodyPr>
              <a:lstStyle/>
              <a:p>
                <a:pPr>
                  <a:buFont typeface="Wingdings" pitchFamily="2" charset="2"/>
                  <a:buChar char="v"/>
                </a:pPr>
                <a:r>
                  <a:rPr lang="en-US" sz="2200" b="1" dirty="0">
                    <a:latin typeface="Times New Roman" pitchFamily="18" charset="0"/>
                    <a:cs typeface="Times New Roman" pitchFamily="18" charset="0"/>
                  </a:rPr>
                  <a:t>To test the significance of the difference between the mean of small sample and mean of the population:</a:t>
                </a:r>
              </a:p>
              <a:p>
                <a:pPr marL="0" indent="0">
                  <a:buNone/>
                </a:pPr>
                <a:r>
                  <a:rPr lang="en-US" sz="2200" dirty="0">
                    <a:latin typeface="Times New Roman" pitchFamily="18" charset="0"/>
                    <a:cs typeface="Times New Roman" pitchFamily="18" charset="0"/>
                  </a:rPr>
                  <a:t>When population is distributed normally and </a:t>
                </a:r>
                <a14:m>
                  <m:oMath xmlns:m="http://schemas.openxmlformats.org/officeDocument/2006/math">
                    <m:r>
                      <a:rPr lang="en-US" sz="2200" i="1">
                        <a:latin typeface="Cambria Math"/>
                        <a:ea typeface="Cambria Math"/>
                        <a:cs typeface="Times New Roman" pitchFamily="18" charset="0"/>
                      </a:rPr>
                      <m:t>𝜎</m:t>
                    </m:r>
                  </m:oMath>
                </a14:m>
                <a:r>
                  <a:rPr lang="en-US" sz="2200" dirty="0">
                    <a:latin typeface="Times New Roman" pitchFamily="18" charset="0"/>
                    <a:cs typeface="Times New Roman" pitchFamily="18" charset="0"/>
                  </a:rPr>
                  <a:t> is unknown then statistic </a:t>
                </a:r>
              </a:p>
              <a:p>
                <a:pPr marL="0" indent="0">
                  <a:buNone/>
                </a:pPr>
                <a14:m>
                  <m:oMath xmlns:m="http://schemas.openxmlformats.org/officeDocument/2006/math">
                    <m:r>
                      <a:rPr lang="en-US" sz="2200" i="1">
                        <a:latin typeface="Cambria Math"/>
                      </a:rPr>
                      <m:t>𝑡</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r>
                          <a:rPr lang="en-US" sz="2200" i="1">
                            <a:latin typeface="Cambria Math"/>
                          </a:rPr>
                          <m:t>𝜇</m:t>
                        </m:r>
                      </m:num>
                      <m:den>
                        <m:r>
                          <a:rPr lang="en-US" sz="2200" i="1">
                            <a:latin typeface="Cambria Math"/>
                          </a:rPr>
                          <m:t>𝑆</m:t>
                        </m:r>
                        <m:r>
                          <a:rPr lang="en-US" sz="2200" i="1">
                            <a:latin typeface="Cambria Math"/>
                          </a:rPr>
                          <m:t>/</m:t>
                        </m:r>
                        <m:rad>
                          <m:radPr>
                            <m:degHide m:val="on"/>
                            <m:ctrlPr>
                              <a:rPr lang="en-US" sz="2200" i="1">
                                <a:latin typeface="Cambria Math" panose="02040503050406030204" pitchFamily="18" charset="0"/>
                              </a:rPr>
                            </m:ctrlPr>
                          </m:radPr>
                          <m:deg/>
                          <m:e>
                            <m:r>
                              <a:rPr lang="en-US" sz="2200" i="1">
                                <a:latin typeface="Cambria Math"/>
                              </a:rPr>
                              <m:t>𝑛</m:t>
                            </m:r>
                          </m:e>
                        </m:rad>
                      </m:den>
                    </m:f>
                  </m:oMath>
                </a14:m>
                <a:r>
                  <a:rPr lang="en-US" sz="2200" dirty="0">
                    <a:latin typeface="Times New Roman" pitchFamily="18" charset="0"/>
                    <a:cs typeface="Times New Roman" pitchFamily="18" charset="0"/>
                  </a:rPr>
                  <a:t> follows t-distribution with </a:t>
                </a:r>
                <a14:m>
                  <m:oMath xmlns:m="http://schemas.openxmlformats.org/officeDocument/2006/math">
                    <m:r>
                      <a:rPr lang="en-US" sz="2200" i="1">
                        <a:latin typeface="Cambria Math"/>
                        <a:cs typeface="Times New Roman" pitchFamily="18" charset="0"/>
                      </a:rPr>
                      <m:t>𝑛</m:t>
                    </m:r>
                    <m:r>
                      <a:rPr lang="en-US" sz="2200" i="1">
                        <a:latin typeface="Cambria Math"/>
                        <a:cs typeface="Times New Roman" pitchFamily="18" charset="0"/>
                      </a:rPr>
                      <m:t>−1</m:t>
                    </m:r>
                  </m:oMath>
                </a14:m>
                <a:r>
                  <a:rPr lang="en-US" sz="2200" dirty="0">
                    <a:latin typeface="Times New Roman" pitchFamily="18" charset="0"/>
                    <a:cs typeface="Times New Roman" pitchFamily="18" charset="0"/>
                  </a:rPr>
                  <a:t> degree of freedom.</a:t>
                </a:r>
              </a:p>
              <a:p>
                <a:pPr marL="0" indent="0" algn="just">
                  <a:buNone/>
                </a:pPr>
                <a:r>
                  <a:rPr lang="en-US" sz="2200" dirty="0">
                    <a:latin typeface="Times New Roman" pitchFamily="18" charset="0"/>
                    <a:cs typeface="Times New Roman" pitchFamily="18" charset="0"/>
                  </a:rPr>
                  <a:t>where S</a:t>
                </a:r>
                <a14:m>
                  <m:oMath xmlns:m="http://schemas.openxmlformats.org/officeDocument/2006/math">
                    <m:r>
                      <a:rPr lang="en-US" sz="2200" i="1">
                        <a:latin typeface="Cambria Math"/>
                      </a:rPr>
                      <m:t>=</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nary>
                              <m:naryPr>
                                <m:chr m:val="∑"/>
                                <m:limLoc m:val="undOvr"/>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𝑖</m:t>
                                        </m:r>
                                      </m:sub>
                                    </m:sSub>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e>
                                  <m:sup>
                                    <m:r>
                                      <a:rPr lang="en-US" sz="2200" i="1">
                                        <a:latin typeface="Cambria Math"/>
                                      </a:rPr>
                                      <m:t>2</m:t>
                                    </m:r>
                                  </m:sup>
                                </m:sSup>
                              </m:e>
                            </m:nary>
                          </m:num>
                          <m:den>
                            <m:r>
                              <a:rPr lang="en-US" sz="2200" i="1">
                                <a:latin typeface="Cambria Math"/>
                              </a:rPr>
                              <m:t>𝑛</m:t>
                            </m:r>
                            <m:r>
                              <a:rPr lang="en-US" sz="2200" i="1">
                                <a:latin typeface="Cambria Math"/>
                              </a:rPr>
                              <m:t>−1</m:t>
                            </m:r>
                          </m:den>
                        </m:f>
                      </m:e>
                    </m:rad>
                  </m:oMath>
                </a14:m>
                <a:r>
                  <a:rPr lang="en-US" sz="2200" dirty="0">
                    <a:latin typeface="Times New Roman" pitchFamily="18" charset="0"/>
                    <a:cs typeface="Times New Roman" pitchFamily="18" charset="0"/>
                  </a:rPr>
                  <a:t> = Calculated Standard deviation of sample</a:t>
                </a:r>
              </a:p>
              <a:p>
                <a:pPr marL="0" indent="0">
                  <a:buNone/>
                </a:pP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oMath>
                </a14:m>
                <a:r>
                  <a:rPr lang="en-US" sz="2200" dirty="0">
                    <a:latin typeface="Times New Roman" pitchFamily="18" charset="0"/>
                    <a:cs typeface="Times New Roman" pitchFamily="18" charset="0"/>
                  </a:rPr>
                  <a:t>mean of sample</a:t>
                </a:r>
              </a:p>
              <a:p>
                <a:pPr marL="0" indent="0">
                  <a:buNone/>
                </a:pPr>
                <a14:m>
                  <m:oMath xmlns:m="http://schemas.openxmlformats.org/officeDocument/2006/math">
                    <m:r>
                      <a:rPr lang="en-US" sz="2200" i="1">
                        <a:latin typeface="Cambria Math"/>
                      </a:rPr>
                      <m:t>𝜇</m:t>
                    </m:r>
                    <m:r>
                      <a:rPr lang="en-US" sz="2200" i="1">
                        <a:latin typeface="Cambria Math"/>
                      </a:rPr>
                      <m:t>→</m:t>
                    </m:r>
                  </m:oMath>
                </a14:m>
                <a:r>
                  <a:rPr lang="en-US" sz="2200" dirty="0">
                    <a:latin typeface="Times New Roman" pitchFamily="18" charset="0"/>
                    <a:cs typeface="Times New Roman" pitchFamily="18" charset="0"/>
                  </a:rPr>
                  <a:t>mean of Population</a:t>
                </a:r>
              </a:p>
              <a:p>
                <a:pPr marL="0" indent="0" algn="just">
                  <a:buNone/>
                </a:pPr>
                <a14:m>
                  <m:oMath xmlns:m="http://schemas.openxmlformats.org/officeDocument/2006/math">
                    <m:r>
                      <a:rPr lang="en-US" sz="2200" i="1">
                        <a:latin typeface="Cambria Math"/>
                      </a:rPr>
                      <m:t>𝑛</m:t>
                    </m:r>
                    <m:r>
                      <a:rPr lang="en-US" sz="2200" i="1">
                        <a:latin typeface="Cambria Math"/>
                      </a:rPr>
                      <m:t>→</m:t>
                    </m:r>
                  </m:oMath>
                </a14:m>
                <a:r>
                  <a:rPr lang="en-US" sz="2200" dirty="0">
                    <a:latin typeface="Times New Roman" pitchFamily="18" charset="0"/>
                    <a:cs typeface="Times New Roman" pitchFamily="18" charset="0"/>
                  </a:rPr>
                  <a:t>sample size</a:t>
                </a:r>
              </a:p>
              <a:p>
                <a:pPr marL="0" indent="0">
                  <a:buNone/>
                </a:pPr>
                <a:endParaRPr lang="en-US" sz="2200" dirty="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 </a:t>
                </a:r>
              </a:p>
              <a:p>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348725"/>
                <a:ext cx="8229600" cy="4114512"/>
              </a:xfrm>
              <a:blipFill rotWithShape="1">
                <a:blip r:embed="rId2"/>
                <a:stretch>
                  <a:fillRect l="-963" t="-889" b="-42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65D5E64-F8A3-4F96-8D07-9A2865D0C6BA}"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t-Test (</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2449777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lgn="just">
                  <a:buNone/>
                </a:pPr>
                <a:r>
                  <a:rPr lang="en-US" sz="2200" b="1" dirty="0">
                    <a:latin typeface="Times New Roman" pitchFamily="18" charset="0"/>
                    <a:cs typeface="Times New Roman" pitchFamily="18" charset="0"/>
                  </a:rPr>
                  <a:t>Note-</a:t>
                </a:r>
                <a:r>
                  <a:rPr lang="en-US" sz="2200" dirty="0">
                    <a:latin typeface="Times New Roman" pitchFamily="18" charset="0"/>
                    <a:cs typeface="Times New Roman" pitchFamily="18" charset="0"/>
                  </a:rPr>
                  <a:t>If standard deviation </a:t>
                </a:r>
                <a14:m>
                  <m:oMath xmlns:m="http://schemas.openxmlformats.org/officeDocument/2006/math">
                    <m:r>
                      <a:rPr lang="en-US" sz="2200" i="1">
                        <a:latin typeface="Cambria Math"/>
                      </a:rPr>
                      <m:t>𝑠</m:t>
                    </m:r>
                    <m:r>
                      <a:rPr lang="en-US" sz="2200" i="1">
                        <a:latin typeface="Cambria Math"/>
                      </a:rPr>
                      <m:t> </m:t>
                    </m:r>
                  </m:oMath>
                </a14:m>
                <a:r>
                  <a:rPr lang="en-US" sz="2200" dirty="0">
                    <a:latin typeface="Times New Roman" pitchFamily="18" charset="0"/>
                    <a:cs typeface="Times New Roman" pitchFamily="18" charset="0"/>
                  </a:rPr>
                  <a:t>of sample is given then </a:t>
                </a:r>
              </a:p>
              <a:p>
                <a:pPr marL="0" indent="0" algn="just">
                  <a:buNone/>
                </a:pPr>
                <a14:m>
                  <m:oMathPara xmlns:m="http://schemas.openxmlformats.org/officeDocument/2006/math">
                    <m:oMathParaPr>
                      <m:jc m:val="left"/>
                    </m:oMathParaPr>
                    <m:oMath xmlns:m="http://schemas.openxmlformats.org/officeDocument/2006/math">
                      <m:r>
                        <a:rPr lang="en-US" sz="2200" i="1">
                          <a:latin typeface="Cambria Math"/>
                        </a:rPr>
                        <m:t>𝑡</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r>
                            <a:rPr lang="en-US" sz="2200" i="1">
                              <a:latin typeface="Cambria Math"/>
                            </a:rPr>
                            <m:t>𝜇</m:t>
                          </m:r>
                        </m:num>
                        <m:den>
                          <m:r>
                            <a:rPr lang="en-US" sz="2200" i="1">
                              <a:latin typeface="Cambria Math"/>
                            </a:rPr>
                            <m:t>𝑠</m:t>
                          </m:r>
                          <m:r>
                            <a:rPr lang="en-US" sz="2200" i="1">
                              <a:latin typeface="Cambria Math"/>
                            </a:rPr>
                            <m:t>/</m:t>
                          </m:r>
                          <m:rad>
                            <m:radPr>
                              <m:degHide m:val="on"/>
                              <m:ctrlPr>
                                <a:rPr lang="en-US" sz="2200" i="1">
                                  <a:latin typeface="Cambria Math" panose="02040503050406030204" pitchFamily="18" charset="0"/>
                                </a:rPr>
                              </m:ctrlPr>
                            </m:radPr>
                            <m:deg/>
                            <m:e>
                              <m:r>
                                <a:rPr lang="en-US" sz="2200" i="1">
                                  <a:latin typeface="Cambria Math"/>
                                </a:rPr>
                                <m:t>𝑛</m:t>
                              </m:r>
                              <m:r>
                                <a:rPr lang="en-US" sz="2200" i="1">
                                  <a:latin typeface="Cambria Math"/>
                                </a:rPr>
                                <m:t>−1</m:t>
                              </m:r>
                            </m:e>
                          </m:rad>
                        </m:den>
                      </m:f>
                    </m:oMath>
                  </m:oMathPara>
                </a14:m>
                <a:endParaRPr lang="en-US" sz="2200" i="1" dirty="0">
                  <a:latin typeface="Cambria Math"/>
                </a:endParaRPr>
              </a:p>
              <a:p>
                <a:pPr marL="0" indent="0" algn="just">
                  <a:buNone/>
                </a:pPr>
                <a14:m>
                  <m:oMathPara xmlns:m="http://schemas.openxmlformats.org/officeDocument/2006/math">
                    <m:oMathParaPr>
                      <m:jc m:val="left"/>
                    </m:oMathParaPr>
                    <m:oMath xmlns:m="http://schemas.openxmlformats.org/officeDocument/2006/math">
                      <m:r>
                        <m:rPr>
                          <m:nor/>
                        </m:rPr>
                        <a:rPr lang="en-US" sz="2200" dirty="0">
                          <a:latin typeface="Times New Roman" pitchFamily="18" charset="0"/>
                          <a:cs typeface="Times New Roman" pitchFamily="18" charset="0"/>
                        </a:rPr>
                        <m:t>follows</m:t>
                      </m:r>
                      <m:r>
                        <m:rPr>
                          <m:nor/>
                        </m:rPr>
                        <a:rPr lang="en-US" sz="2200" dirty="0">
                          <a:latin typeface="Times New Roman" pitchFamily="18" charset="0"/>
                          <a:cs typeface="Times New Roman" pitchFamily="18" charset="0"/>
                        </a:rPr>
                        <m:t> </m:t>
                      </m:r>
                      <m:r>
                        <m:rPr>
                          <m:nor/>
                        </m:rPr>
                        <a:rPr lang="en-US" sz="2200" dirty="0">
                          <a:latin typeface="Times New Roman" pitchFamily="18" charset="0"/>
                          <a:cs typeface="Times New Roman" pitchFamily="18" charset="0"/>
                        </a:rPr>
                        <m:t>t</m:t>
                      </m:r>
                      <m:r>
                        <m:rPr>
                          <m:nor/>
                        </m:rPr>
                        <a:rPr lang="en-US" sz="2200" dirty="0">
                          <a:latin typeface="Times New Roman" pitchFamily="18" charset="0"/>
                          <a:cs typeface="Times New Roman" pitchFamily="18" charset="0"/>
                        </a:rPr>
                        <m:t>−</m:t>
                      </m:r>
                      <m:r>
                        <m:rPr>
                          <m:nor/>
                        </m:rPr>
                        <a:rPr lang="en-US" sz="2200" dirty="0">
                          <a:latin typeface="Times New Roman" pitchFamily="18" charset="0"/>
                          <a:cs typeface="Times New Roman" pitchFamily="18" charset="0"/>
                        </a:rPr>
                        <m:t>distribution</m:t>
                      </m:r>
                      <m:r>
                        <m:rPr>
                          <m:nor/>
                        </m:rPr>
                        <a:rPr lang="en-US" sz="2200" dirty="0">
                          <a:latin typeface="Times New Roman" pitchFamily="18" charset="0"/>
                          <a:cs typeface="Times New Roman" pitchFamily="18" charset="0"/>
                        </a:rPr>
                        <m:t> </m:t>
                      </m:r>
                      <m:r>
                        <m:rPr>
                          <m:nor/>
                        </m:rPr>
                        <a:rPr lang="en-US" sz="2200" dirty="0">
                          <a:latin typeface="Times New Roman" pitchFamily="18" charset="0"/>
                          <a:cs typeface="Times New Roman" pitchFamily="18" charset="0"/>
                        </a:rPr>
                        <m:t>with</m:t>
                      </m:r>
                      <m:r>
                        <m:rPr>
                          <m:nor/>
                        </m:rPr>
                        <a:rPr lang="en-US" sz="2200" dirty="0">
                          <a:latin typeface="Times New Roman" pitchFamily="18" charset="0"/>
                          <a:cs typeface="Times New Roman" pitchFamily="18" charset="0"/>
                        </a:rPr>
                        <m:t> </m:t>
                      </m:r>
                      <m:r>
                        <a:rPr lang="en-US" sz="2200" i="1" dirty="0">
                          <a:latin typeface="Cambria Math"/>
                          <a:cs typeface="Times New Roman" pitchFamily="18" charset="0"/>
                        </a:rPr>
                        <m:t>𝑛</m:t>
                      </m:r>
                      <m:r>
                        <a:rPr lang="en-US" sz="2200" i="1">
                          <a:latin typeface="Cambria Math"/>
                          <a:cs typeface="Times New Roman" pitchFamily="18" charset="0"/>
                        </a:rPr>
                        <m:t>−1</m:t>
                      </m:r>
                      <m:r>
                        <m:rPr>
                          <m:nor/>
                        </m:rPr>
                        <a:rPr lang="en-US" sz="2200" dirty="0">
                          <a:latin typeface="Times New Roman" pitchFamily="18" charset="0"/>
                          <a:cs typeface="Times New Roman" pitchFamily="18" charset="0"/>
                        </a:rPr>
                        <m:t> </m:t>
                      </m:r>
                      <m:r>
                        <m:rPr>
                          <m:nor/>
                        </m:rPr>
                        <a:rPr lang="en-US" sz="2200" dirty="0">
                          <a:latin typeface="Times New Roman" pitchFamily="18" charset="0"/>
                          <a:cs typeface="Times New Roman" pitchFamily="18" charset="0"/>
                        </a:rPr>
                        <m:t>degree</m:t>
                      </m:r>
                      <m:r>
                        <m:rPr>
                          <m:nor/>
                        </m:rPr>
                        <a:rPr lang="en-US" sz="2200" dirty="0">
                          <a:latin typeface="Times New Roman" pitchFamily="18" charset="0"/>
                          <a:cs typeface="Times New Roman" pitchFamily="18" charset="0"/>
                        </a:rPr>
                        <m:t> </m:t>
                      </m:r>
                      <m:r>
                        <m:rPr>
                          <m:nor/>
                        </m:rPr>
                        <a:rPr lang="en-US" sz="2200" dirty="0">
                          <a:latin typeface="Times New Roman" pitchFamily="18" charset="0"/>
                          <a:cs typeface="Times New Roman" pitchFamily="18" charset="0"/>
                        </a:rPr>
                        <m:t>of</m:t>
                      </m:r>
                      <m:r>
                        <m:rPr>
                          <m:nor/>
                        </m:rPr>
                        <a:rPr lang="en-US" sz="2200" dirty="0">
                          <a:latin typeface="Times New Roman" pitchFamily="18" charset="0"/>
                          <a:cs typeface="Times New Roman" pitchFamily="18" charset="0"/>
                        </a:rPr>
                        <m:t> </m:t>
                      </m:r>
                      <m:r>
                        <m:rPr>
                          <m:nor/>
                        </m:rPr>
                        <a:rPr lang="en-US" sz="2200" dirty="0">
                          <a:latin typeface="Times New Roman" pitchFamily="18" charset="0"/>
                          <a:cs typeface="Times New Roman" pitchFamily="18" charset="0"/>
                        </a:rPr>
                        <m:t>freedom</m:t>
                      </m:r>
                      <m:r>
                        <m:rPr>
                          <m:nor/>
                        </m:rPr>
                        <a:rPr lang="en-US" sz="2200" dirty="0">
                          <a:latin typeface="Times New Roman" pitchFamily="18" charset="0"/>
                          <a:cs typeface="Times New Roman" pitchFamily="18" charset="0"/>
                        </a:rPr>
                        <m:t>.</m:t>
                      </m:r>
                    </m:oMath>
                  </m:oMathPara>
                </a14:m>
                <a:endParaRPr lang="en-US" sz="2200" dirty="0">
                  <a:latin typeface="Times New Roman" pitchFamily="18" charset="0"/>
                  <a:cs typeface="Times New Roman" pitchFamily="18" charset="0"/>
                </a:endParaRPr>
              </a:p>
              <a:p>
                <a:pPr marL="0" indent="0" algn="just">
                  <a:buNone/>
                </a:pPr>
                <a14:m>
                  <m:oMath xmlns:m="http://schemas.openxmlformats.org/officeDocument/2006/math">
                    <m:r>
                      <a:rPr lang="en-US" sz="2200" i="1">
                        <a:latin typeface="Cambria Math"/>
                        <a:cs typeface="Times New Roman" pitchFamily="18" charset="0"/>
                      </a:rPr>
                      <m:t>∵</m:t>
                    </m:r>
                    <m:r>
                      <m:rPr>
                        <m:nor/>
                      </m:rPr>
                      <a:rPr lang="en-US" sz="2200" dirty="0">
                        <a:latin typeface="Times New Roman" pitchFamily="18" charset="0"/>
                        <a:cs typeface="Times New Roman" pitchFamily="18" charset="0"/>
                      </a:rPr>
                      <m:t>S</m:t>
                    </m:r>
                    <m:r>
                      <a:rPr lang="en-US" sz="2200" i="1">
                        <a:latin typeface="Cambria Math"/>
                      </a:rPr>
                      <m:t>=</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nary>
                              <m:naryPr>
                                <m:chr m:val="∑"/>
                                <m:limLoc m:val="undOvr"/>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𝑖</m:t>
                                        </m:r>
                                      </m:sub>
                                    </m:sSub>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e>
                                  <m:sup>
                                    <m:r>
                                      <a:rPr lang="en-US" sz="2200" i="1">
                                        <a:latin typeface="Cambria Math"/>
                                      </a:rPr>
                                      <m:t>2</m:t>
                                    </m:r>
                                  </m:sup>
                                </m:sSup>
                              </m:e>
                            </m:nary>
                          </m:num>
                          <m:den>
                            <m:r>
                              <a:rPr lang="en-US" sz="2200" i="1">
                                <a:latin typeface="Cambria Math"/>
                              </a:rPr>
                              <m:t>𝑛</m:t>
                            </m:r>
                            <m:r>
                              <a:rPr lang="en-US" sz="2200" i="1">
                                <a:latin typeface="Cambria Math"/>
                              </a:rPr>
                              <m:t>−1</m:t>
                            </m:r>
                          </m:den>
                        </m:f>
                      </m:e>
                    </m:rad>
                  </m:oMath>
                </a14:m>
                <a:r>
                  <a:rPr lang="en-US" sz="2200" dirty="0">
                    <a:latin typeface="Times New Roman" pitchFamily="18" charset="0"/>
                    <a:cs typeface="Times New Roman" pitchFamily="18" charset="0"/>
                  </a:rPr>
                  <a:t>and </a:t>
                </a:r>
                <a14:m>
                  <m:oMath xmlns:m="http://schemas.openxmlformats.org/officeDocument/2006/math">
                    <m:r>
                      <a:rPr lang="en-US" sz="2200" i="1">
                        <a:latin typeface="Cambria Math"/>
                        <a:cs typeface="Times New Roman" pitchFamily="18" charset="0"/>
                      </a:rPr>
                      <m:t>𝑠</m:t>
                    </m:r>
                    <m:r>
                      <a:rPr lang="en-US" sz="2200" i="1">
                        <a:latin typeface="Cambria Math"/>
                      </a:rPr>
                      <m:t>=</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nary>
                              <m:naryPr>
                                <m:chr m:val="∑"/>
                                <m:limLoc m:val="undOvr"/>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𝑖</m:t>
                                        </m:r>
                                      </m:sub>
                                    </m:sSub>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e>
                                  <m:sup>
                                    <m:r>
                                      <a:rPr lang="en-US" sz="2200" i="1">
                                        <a:latin typeface="Cambria Math"/>
                                      </a:rPr>
                                      <m:t>2</m:t>
                                    </m:r>
                                  </m:sup>
                                </m:sSup>
                              </m:e>
                            </m:nary>
                          </m:num>
                          <m:den>
                            <m:r>
                              <a:rPr lang="en-US" sz="2200" i="1">
                                <a:latin typeface="Cambria Math"/>
                              </a:rPr>
                              <m:t>𝑛</m:t>
                            </m:r>
                          </m:den>
                        </m:f>
                      </m:e>
                    </m:rad>
                  </m:oMath>
                </a14:m>
                <a:endParaRPr lang="en-US" sz="2200" dirty="0">
                  <a:latin typeface="Times New Roman" pitchFamily="18" charset="0"/>
                  <a:cs typeface="Times New Roman" pitchFamily="18" charset="0"/>
                </a:endParaRPr>
              </a:p>
              <a:p>
                <a:pPr marL="0" indent="0" algn="just">
                  <a:buNone/>
                </a:pPr>
                <a:r>
                  <a:rPr lang="en-US" sz="2200" dirty="0">
                    <a:latin typeface="Times New Roman" pitchFamily="18" charset="0"/>
                    <a:cs typeface="Times New Roman" pitchFamily="18" charset="0"/>
                  </a:rPr>
                  <a:t>From here we get</a:t>
                </a:r>
              </a:p>
              <a:p>
                <a:pPr marL="0" indent="0">
                  <a:buNone/>
                </a:pPr>
                <a14:m>
                  <m:oMathPara xmlns:m="http://schemas.openxmlformats.org/officeDocument/2006/math">
                    <m:oMathParaPr>
                      <m:jc m:val="left"/>
                    </m:oMathParaPr>
                    <m:oMath xmlns:m="http://schemas.openxmlformats.org/officeDocument/2006/math">
                      <m:r>
                        <a:rPr lang="en-US" sz="2200" i="1">
                          <a:latin typeface="Cambria Math"/>
                          <a:cs typeface="Times New Roman" pitchFamily="18" charset="0"/>
                        </a:rPr>
                        <m:t>𝑆</m:t>
                      </m:r>
                      <m:r>
                        <a:rPr lang="en-US" sz="2200" i="1">
                          <a:latin typeface="Cambria Math"/>
                          <a:cs typeface="Times New Roman" pitchFamily="18" charset="0"/>
                        </a:rPr>
                        <m:t>=</m:t>
                      </m:r>
                      <m:rad>
                        <m:radPr>
                          <m:degHide m:val="on"/>
                          <m:ctrlPr>
                            <a:rPr lang="en-US" sz="2200" i="1">
                              <a:latin typeface="Cambria Math" panose="02040503050406030204" pitchFamily="18" charset="0"/>
                              <a:cs typeface="Times New Roman" pitchFamily="18" charset="0"/>
                            </a:rPr>
                          </m:ctrlPr>
                        </m:radPr>
                        <m:deg/>
                        <m:e>
                          <m:f>
                            <m:fPr>
                              <m:ctrlPr>
                                <a:rPr lang="en-US" sz="2200" i="1">
                                  <a:latin typeface="Cambria Math" panose="02040503050406030204" pitchFamily="18" charset="0"/>
                                  <a:cs typeface="Times New Roman" pitchFamily="18" charset="0"/>
                                </a:rPr>
                              </m:ctrlPr>
                            </m:fPr>
                            <m:num>
                              <m:r>
                                <a:rPr lang="en-US" sz="2200" i="1">
                                  <a:latin typeface="Cambria Math"/>
                                  <a:cs typeface="Times New Roman" pitchFamily="18" charset="0"/>
                                </a:rPr>
                                <m:t>𝑛</m:t>
                              </m:r>
                            </m:num>
                            <m:den>
                              <m:r>
                                <a:rPr lang="en-US" sz="2200" i="1">
                                  <a:latin typeface="Cambria Math"/>
                                  <a:cs typeface="Times New Roman" pitchFamily="18" charset="0"/>
                                </a:rPr>
                                <m:t>𝑛</m:t>
                              </m:r>
                              <m:r>
                                <a:rPr lang="en-US" sz="2200" i="1">
                                  <a:latin typeface="Cambria Math"/>
                                  <a:cs typeface="Times New Roman" pitchFamily="18" charset="0"/>
                                </a:rPr>
                                <m:t>−1</m:t>
                              </m:r>
                            </m:den>
                          </m:f>
                        </m:e>
                      </m:rad>
                      <m:r>
                        <a:rPr lang="en-US" sz="2200" i="1">
                          <a:latin typeface="Cambria Math"/>
                          <a:cs typeface="Times New Roman" pitchFamily="18" charset="0"/>
                        </a:rPr>
                        <m:t> </m:t>
                      </m:r>
                      <m:r>
                        <a:rPr lang="en-US" sz="2200" i="1">
                          <a:latin typeface="Cambria Math"/>
                          <a:cs typeface="Times New Roman" pitchFamily="18" charset="0"/>
                        </a:rPr>
                        <m:t>𝑠</m:t>
                      </m:r>
                    </m:oMath>
                  </m:oMathPara>
                </a14:m>
                <a:endParaRPr lang="en-US" sz="2200" dirty="0" smtClean="0">
                  <a:latin typeface="Times New Roman" pitchFamily="18" charset="0"/>
                  <a:cs typeface="Times New Roman" pitchFamily="18" charset="0"/>
                </a:endParaRPr>
              </a:p>
              <a:p>
                <a:pPr marL="0" indent="0">
                  <a:buNone/>
                </a:pPr>
                <a:r>
                  <a:rPr lang="en-US" sz="2000" b="1" dirty="0"/>
                  <a:t>Example-1: </a:t>
                </a:r>
                <a:r>
                  <a:rPr lang="en-US" sz="2000" dirty="0"/>
                  <a:t>The 9 items of a sample have the following </a:t>
                </a:r>
                <a:r>
                  <a:rPr lang="en-US" sz="2000" dirty="0" smtClean="0"/>
                  <a:t>values-45,47,50,52,48,47,49,53,51</a:t>
                </a:r>
                <a:endParaRPr lang="en-US" sz="2000" dirty="0"/>
              </a:p>
              <a:p>
                <a:pPr marL="0" indent="0">
                  <a:buNone/>
                </a:pPr>
                <a:endParaRPr lang="en-US" sz="2200" dirty="0">
                  <a:latin typeface="Times New Roman" pitchFamily="18" charset="0"/>
                  <a:cs typeface="Times New Roman" pitchFamily="18" charset="0"/>
                </a:endParaRP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1886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CDFCD94-A384-457E-AEDC-E162F96AA858}"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Faculty Name: Aakansha Vyas       Subject code KAS 302      Unit Number 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t-Test (</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4689403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Does the mean of these values differ significantly from the assumed mean 47.5.(Test at 5% level of significance)</a:t>
                </a:r>
              </a:p>
              <a:p>
                <a:pPr marL="0" indent="0">
                  <a:buNone/>
                </a:pPr>
                <a:r>
                  <a:rPr lang="en-US" sz="2200" b="1" dirty="0" smtClean="0"/>
                  <a:t>Sol</a:t>
                </a:r>
                <a:r>
                  <a:rPr lang="en-US" sz="2200" b="1" dirty="0"/>
                  <a:t>: </a:t>
                </a:r>
                <a:r>
                  <a:rPr lang="en-US" sz="2200" dirty="0"/>
                  <a:t>Here sample is small so we use </a:t>
                </a:r>
                <a:r>
                  <a:rPr lang="en-US" sz="2200" dirty="0" smtClean="0"/>
                  <a:t>t-test</a:t>
                </a:r>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r>
                  <a:rPr lang="en-US" sz="2000" dirty="0">
                    <a:cs typeface="Times New Roman" pitchFamily="18" charset="0"/>
                  </a:rPr>
                  <a:t>Now </a:t>
                </a:r>
                <a14:m>
                  <m:oMath xmlns:m="http://schemas.openxmlformats.org/officeDocument/2006/math">
                    <m:r>
                      <m:rPr>
                        <m:nor/>
                      </m:rPr>
                      <a:rPr lang="en-US" sz="2000" dirty="0">
                        <a:latin typeface="Times New Roman" pitchFamily="18" charset="0"/>
                        <a:cs typeface="Times New Roman" pitchFamily="18" charset="0"/>
                      </a:rPr>
                      <m:t>S</m:t>
                    </m:r>
                    <m:r>
                      <a:rPr lang="en-US" sz="2000" i="1">
                        <a:latin typeface="Cambria Math"/>
                      </a:rPr>
                      <m:t>=</m:t>
                    </m:r>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nary>
                              <m:naryPr>
                                <m:chr m:val="∑"/>
                                <m:limLoc m:val="undOvr"/>
                                <m:subHide m:val="on"/>
                                <m:supHide m:val="on"/>
                                <m:ctrlPr>
                                  <a:rPr lang="en-US" sz="2000" i="1">
                                    <a:latin typeface="Cambria Math" panose="02040503050406030204" pitchFamily="18" charset="0"/>
                                  </a:rPr>
                                </m:ctrlPr>
                              </m:naryPr>
                              <m:sub/>
                              <m:sup/>
                              <m:e>
                                <m:sSup>
                                  <m:sSupPr>
                                    <m:ctrlPr>
                                      <a:rPr lang="en-US" sz="2000" i="1">
                                        <a:latin typeface="Cambria Math" panose="02040503050406030204" pitchFamily="18" charset="0"/>
                                      </a:rPr>
                                    </m:ctrlPr>
                                  </m:sSupPr>
                                  <m:e>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r>
                                      <a:rPr lang="en-US" sz="2000" i="1">
                                        <a:latin typeface="Cambria Math"/>
                                      </a:rPr>
                                      <m:t>−</m:t>
                                    </m:r>
                                    <m:acc>
                                      <m:accPr>
                                        <m:chr m:val="̅"/>
                                        <m:ctrlPr>
                                          <a:rPr lang="en-US" sz="2000" i="1">
                                            <a:latin typeface="Cambria Math" panose="02040503050406030204" pitchFamily="18" charset="0"/>
                                          </a:rPr>
                                        </m:ctrlPr>
                                      </m:accPr>
                                      <m:e>
                                        <m:r>
                                          <a:rPr lang="en-US" sz="2000" i="1">
                                            <a:latin typeface="Cambria Math"/>
                                          </a:rPr>
                                          <m:t>𝑥</m:t>
                                        </m:r>
                                      </m:e>
                                    </m:acc>
                                    <m:r>
                                      <a:rPr lang="en-US" sz="2000" i="1">
                                        <a:latin typeface="Cambria Math"/>
                                      </a:rPr>
                                      <m:t>)</m:t>
                                    </m:r>
                                  </m:e>
                                  <m:sup>
                                    <m:r>
                                      <a:rPr lang="en-US" sz="2000" i="1">
                                        <a:latin typeface="Cambria Math"/>
                                      </a:rPr>
                                      <m:t>2</m:t>
                                    </m:r>
                                  </m:sup>
                                </m:sSup>
                              </m:e>
                            </m:nary>
                          </m:num>
                          <m:den>
                            <m:r>
                              <a:rPr lang="en-US" sz="2000" i="1">
                                <a:latin typeface="Cambria Math"/>
                              </a:rPr>
                              <m:t>𝑛</m:t>
                            </m:r>
                            <m:r>
                              <a:rPr lang="en-US" sz="2000" i="1">
                                <a:latin typeface="Cambria Math"/>
                              </a:rPr>
                              <m:t>−1</m:t>
                            </m:r>
                          </m:den>
                        </m:f>
                      </m:e>
                    </m:rad>
                    <m:r>
                      <a:rPr lang="en-US" sz="2000" i="1">
                        <a:latin typeface="Cambria Math"/>
                      </a:rPr>
                      <m:t>=2.619 </m:t>
                    </m:r>
                  </m:oMath>
                </a14:m>
                <a:endParaRPr lang="en-US" sz="2000" dirty="0"/>
              </a:p>
              <a:p>
                <a:pPr marL="0" indent="0">
                  <a:buNone/>
                </a:pPr>
                <a14:m>
                  <m:oMathPara xmlns:m="http://schemas.openxmlformats.org/officeDocument/2006/math">
                    <m:oMathParaPr>
                      <m:jc m:val="left"/>
                    </m:oMathParaPr>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𝑥</m:t>
                          </m:r>
                        </m:e>
                      </m:acc>
                      <m:r>
                        <a:rPr lang="en-US" sz="2000" i="1">
                          <a:latin typeface="Cambria Math"/>
                        </a:rPr>
                        <m:t>=</m:t>
                      </m:r>
                      <m:f>
                        <m:fPr>
                          <m:ctrlPr>
                            <a:rPr lang="en-US" sz="2000" i="1">
                              <a:latin typeface="Cambria Math" panose="02040503050406030204" pitchFamily="18" charset="0"/>
                            </a:rPr>
                          </m:ctrlPr>
                        </m:fPr>
                        <m:num>
                          <m:nary>
                            <m:naryPr>
                              <m:chr m:val="∑"/>
                              <m:subHide m:val="on"/>
                              <m:supHide m:val="on"/>
                              <m:ctrlPr>
                                <a:rPr lang="en-US" sz="2000" i="1">
                                  <a:latin typeface="Cambria Math" panose="02040503050406030204" pitchFamily="18" charset="0"/>
                                </a:rPr>
                              </m:ctrlPr>
                            </m:naryPr>
                            <m:sub/>
                            <m:sup/>
                            <m:e>
                              <m:r>
                                <a:rPr lang="en-US" sz="2000" b="1" i="1">
                                  <a:latin typeface="Cambria Math"/>
                                </a:rPr>
                                <m:t>𝒙</m:t>
                              </m:r>
                            </m:e>
                          </m:nary>
                        </m:num>
                        <m:den>
                          <m:r>
                            <a:rPr lang="en-US" sz="2000" i="1">
                              <a:latin typeface="Cambria Math"/>
                            </a:rPr>
                            <m:t>𝑛</m:t>
                          </m:r>
                        </m:den>
                      </m:f>
                      <m:r>
                        <a:rPr lang="en-US" sz="2000" i="1">
                          <a:latin typeface="Cambria Math"/>
                        </a:rPr>
                        <m:t>=49.1</m:t>
                      </m:r>
                    </m:oMath>
                  </m:oMathPara>
                </a14:m>
                <a:endParaRPr lang="en-US" sz="20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latin typeface="Times New Roman" pitchFamily="18" charset="0"/>
                  <a:cs typeface="Times New Roman" pitchFamily="18" charset="0"/>
                </a:endParaRPr>
              </a:p>
              <a:p>
                <a:pPr marL="0" indent="0">
                  <a:buNone/>
                </a:pPr>
                <a:endParaRPr lang="en-US" sz="2200" dirty="0">
                  <a:latin typeface="Times New Roman" pitchFamily="18" charset="0"/>
                  <a:cs typeface="Times New Roman" pitchFamily="18" charset="0"/>
                </a:endParaRPr>
              </a:p>
              <a:p>
                <a:pPr marL="0" indent="0">
                  <a:buNone/>
                </a:pPr>
                <a:endParaRPr lang="en-US" sz="2200" b="1"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7345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09FDF75-ACFB-4EAF-89E7-43F377460F89}"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a:t>
            </a:r>
            <a:r>
              <a:rPr lang="en-US" dirty="0" smtClean="0"/>
              <a:t>Unit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6" y="1981200"/>
            <a:ext cx="9223376" cy="157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t-Test (</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1948943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1000"/>
                                        <p:tgtEl>
                                          <p:spTgt spid="3">
                                            <p:txEl>
                                              <p:pRg st="7" end="7"/>
                                            </p:txEl>
                                          </p:spTgt>
                                        </p:tgtEl>
                                      </p:cBhvr>
                                    </p:animEffect>
                                    <p:anim calcmode="lin" valueType="num">
                                      <p:cBhvr>
                                        <p:cTn id="2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 </m:t>
                      </m:r>
                      <m:r>
                        <a:rPr lang="en-US" sz="2200" i="1">
                          <a:latin typeface="Cambria Math"/>
                          <a:ea typeface="Cambria Math"/>
                        </a:rPr>
                        <m:t>𝜇</m:t>
                      </m:r>
                      <m:r>
                        <a:rPr lang="en-US" sz="2200" i="1">
                          <a:latin typeface="Cambria Math"/>
                          <a:ea typeface="Cambria Math"/>
                        </a:rPr>
                        <m:t>=47.5</m:t>
                      </m:r>
                    </m:oMath>
                  </m:oMathPara>
                </a14:m>
                <a:endParaRPr lang="en-US" sz="2200" dirty="0">
                  <a:ea typeface="Cambria Math"/>
                </a:endParaRP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1</m:t>
                        </m:r>
                      </m:sub>
                    </m:sSub>
                    <m:r>
                      <a:rPr lang="en-US" sz="2200" i="1">
                        <a:latin typeface="Cambria Math"/>
                      </a:rPr>
                      <m:t>: </m:t>
                    </m:r>
                    <m:r>
                      <a:rPr lang="en-US" sz="2200" i="1">
                        <a:latin typeface="Cambria Math"/>
                        <a:ea typeface="Cambria Math"/>
                      </a:rPr>
                      <m:t>𝜇</m:t>
                    </m:r>
                    <m:r>
                      <a:rPr lang="en-US" sz="2200" i="1">
                        <a:latin typeface="Cambria Math"/>
                        <a:ea typeface="Cambria Math"/>
                      </a:rPr>
                      <m:t>≠47.5 </m:t>
                    </m:r>
                  </m:oMath>
                </a14:m>
                <a:r>
                  <a:rPr lang="en-US" sz="2200" dirty="0">
                    <a:ea typeface="Cambria Math"/>
                  </a:rPr>
                  <a:t>(Two tailed test)</a:t>
                </a:r>
              </a:p>
              <a:p>
                <a:pPr marL="0" indent="0">
                  <a:buNone/>
                </a:pPr>
                <a14:m>
                  <m:oMathPara xmlns:m="http://schemas.openxmlformats.org/officeDocument/2006/math">
                    <m:oMathParaPr>
                      <m:jc m:val="left"/>
                    </m:oMathParaPr>
                    <m:oMath xmlns:m="http://schemas.openxmlformats.org/officeDocument/2006/math">
                      <m:r>
                        <a:rPr lang="en-US" sz="2200" i="1">
                          <a:latin typeface="Cambria Math"/>
                          <a:ea typeface="Cambria Math"/>
                        </a:rPr>
                        <m:t>𝛼</m:t>
                      </m:r>
                      <m:r>
                        <a:rPr lang="en-US" sz="2200" i="1">
                          <a:latin typeface="Cambria Math"/>
                          <a:ea typeface="Cambria Math"/>
                        </a:rPr>
                        <m:t>=0.05</m:t>
                      </m:r>
                    </m:oMath>
                  </m:oMathPara>
                </a14:m>
                <a:endParaRPr lang="en-US" sz="2200" dirty="0">
                  <a:ea typeface="Cambria Math"/>
                </a:endParaRPr>
              </a:p>
              <a:p>
                <a:pPr marL="0" indent="0">
                  <a:buNone/>
                </a:pPr>
                <a:r>
                  <a:rPr lang="en-US" sz="2200" dirty="0"/>
                  <a:t>t</a:t>
                </a:r>
                <a14:m>
                  <m:oMath xmlns:m="http://schemas.openxmlformats.org/officeDocument/2006/math">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r>
                          <a:rPr lang="en-US" sz="2200" i="1">
                            <a:latin typeface="Cambria Math"/>
                            <a:ea typeface="Cambria Math"/>
                          </a:rPr>
                          <m:t>𝜇</m:t>
                        </m:r>
                      </m:num>
                      <m:den>
                        <m:f>
                          <m:fPr>
                            <m:type m:val="lin"/>
                            <m:ctrlPr>
                              <a:rPr lang="en-US" sz="2200" i="1">
                                <a:latin typeface="Cambria Math" panose="02040503050406030204" pitchFamily="18" charset="0"/>
                              </a:rPr>
                            </m:ctrlPr>
                          </m:fPr>
                          <m:num>
                            <m:r>
                              <a:rPr lang="en-US" sz="2200" i="1">
                                <a:latin typeface="Cambria Math"/>
                              </a:rPr>
                              <m:t>𝑆</m:t>
                            </m:r>
                          </m:num>
                          <m:den>
                            <m:rad>
                              <m:radPr>
                                <m:degHide m:val="on"/>
                                <m:ctrlPr>
                                  <a:rPr lang="en-US" sz="2200" i="1">
                                    <a:latin typeface="Cambria Math" panose="02040503050406030204" pitchFamily="18" charset="0"/>
                                  </a:rPr>
                                </m:ctrlPr>
                              </m:radPr>
                              <m:deg/>
                              <m:e>
                                <m:r>
                                  <a:rPr lang="en-US" sz="2200" i="1">
                                    <a:latin typeface="Cambria Math"/>
                                  </a:rPr>
                                  <m:t>𝑛</m:t>
                                </m:r>
                              </m:e>
                            </m:rad>
                          </m:den>
                        </m:f>
                      </m:den>
                    </m:f>
                    <m:r>
                      <a:rPr lang="en-US" sz="2200">
                        <a:latin typeface="Cambria Math"/>
                      </a:rPr>
                      <m:t>=1.8327</m:t>
                    </m:r>
                  </m:oMath>
                </a14:m>
                <a:endParaRPr lang="en-US" sz="2200" dirty="0" smtClean="0"/>
              </a:p>
              <a:p>
                <a:pPr marL="0" indent="0">
                  <a:buNone/>
                </a:pPr>
                <a:r>
                  <a:rPr lang="en-US" sz="2200" dirty="0"/>
                  <a:t>Degree of freedom=9-1=8</a:t>
                </a:r>
              </a:p>
              <a:p>
                <a:pPr marL="0" indent="0">
                  <a:buNone/>
                </a:pPr>
                <a:r>
                  <a:rPr lang="en-US" sz="2200" dirty="0"/>
                  <a:t>Table value: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𝑡</m:t>
                        </m:r>
                      </m:e>
                      <m:sub>
                        <m:d>
                          <m:dPr>
                            <m:ctrlPr>
                              <a:rPr lang="en-US" sz="2200" i="1">
                                <a:latin typeface="Cambria Math" panose="02040503050406030204" pitchFamily="18" charset="0"/>
                              </a:rPr>
                            </m:ctrlPr>
                          </m:dPr>
                          <m:e>
                            <m:r>
                              <a:rPr lang="en-US" sz="2200" i="1">
                                <a:latin typeface="Cambria Math"/>
                              </a:rPr>
                              <m:t>8</m:t>
                            </m:r>
                          </m:e>
                        </m:d>
                      </m:sub>
                    </m:sSub>
                    <m:r>
                      <a:rPr lang="en-US" sz="2200" i="1">
                        <a:latin typeface="Cambria Math"/>
                      </a:rPr>
                      <m:t>(0.05)=2.306</m:t>
                    </m:r>
                  </m:oMath>
                </a14:m>
                <a:endParaRPr lang="en-US" sz="2200" dirty="0"/>
              </a:p>
              <a:p>
                <a:pPr marL="0" indent="0">
                  <a:buNone/>
                </a:pPr>
                <a:r>
                  <a:rPr lang="en-US" sz="2200" dirty="0"/>
                  <a:t>Conclusion : </a:t>
                </a:r>
                <a14:m>
                  <m:oMath xmlns:m="http://schemas.openxmlformats.org/officeDocument/2006/math">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a:rPr lang="en-US" sz="2200" i="1">
                                <a:latin typeface="Cambria Math"/>
                              </a:rPr>
                              <m:t>𝑡</m:t>
                            </m:r>
                          </m:e>
                        </m:d>
                      </m:e>
                      <m:sub>
                        <m:r>
                          <a:rPr lang="en-US" sz="2200" i="1">
                            <a:latin typeface="Cambria Math"/>
                          </a:rPr>
                          <m:t>𝑐𝑎𝑙</m:t>
                        </m:r>
                      </m:sub>
                    </m:sSub>
                    <m:r>
                      <a:rPr lang="en-US" sz="2200" i="1">
                        <a:latin typeface="Cambria Math"/>
                      </a:rPr>
                      <m:t>&lt;</m:t>
                    </m:r>
                    <m:r>
                      <a:rPr lang="en-US" sz="2200" i="1">
                        <a:latin typeface="Cambria Math"/>
                      </a:rPr>
                      <m:t>𝑡𝑎𝑏𝑙𝑒</m:t>
                    </m:r>
                    <m:r>
                      <a:rPr lang="en-US" sz="2200" i="1">
                        <a:latin typeface="Cambria Math"/>
                      </a:rPr>
                      <m:t> </m:t>
                    </m:r>
                    <m:r>
                      <a:rPr lang="en-US" sz="2200" i="1">
                        <a:latin typeface="Cambria Math"/>
                      </a:rPr>
                      <m:t>𝑣𝑎𝑙𝑢𝑒</m:t>
                    </m:r>
                  </m:oMath>
                </a14:m>
                <a:endParaRPr lang="en-US" sz="2200" dirty="0"/>
              </a:p>
              <a:p>
                <a:pPr marL="0" indent="0">
                  <a:buNone/>
                </a:pPr>
                <a:r>
                  <a:rPr lang="en-US" sz="2200" dirty="0"/>
                  <a:t>So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t> is accepted.</a:t>
                </a:r>
              </a:p>
              <a:p>
                <a:pPr marL="0" indent="0">
                  <a:buNone/>
                </a:pPr>
                <a:r>
                  <a:rPr lang="en-US" sz="2200" dirty="0"/>
                  <a:t>There is no significant difference between their means.</a:t>
                </a:r>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1374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C3070DB-0D97-4D0D-BD18-2C1F12213A72}"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dirty="0"/>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t-Test (</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1387206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cs typeface="Times New Roman" pitchFamily="18" charset="0"/>
                  </a:rPr>
                  <a:t>Example-2:</a:t>
                </a:r>
                <a:r>
                  <a:rPr lang="en-US" sz="2200" dirty="0">
                    <a:cs typeface="Times New Roman" pitchFamily="18" charset="0"/>
                  </a:rPr>
                  <a:t> A sample of 20 items has mean 42 units and S.D. 5 units. Test the hypothesis that it is a random sample from a normal population with mean 45 units.</a:t>
                </a:r>
              </a:p>
              <a:p>
                <a:pPr marL="0" indent="0">
                  <a:buNone/>
                </a:pPr>
                <a:r>
                  <a:rPr lang="en-US" sz="2200" dirty="0">
                    <a:cs typeface="Times New Roman" pitchFamily="18" charset="0"/>
                  </a:rPr>
                  <a:t>(Test at 5% level of significance)</a:t>
                </a:r>
              </a:p>
              <a:p>
                <a:pPr marL="0" indent="0">
                  <a:buNone/>
                </a:pPr>
                <a:r>
                  <a:rPr lang="en-US" sz="2200" b="1" dirty="0">
                    <a:cs typeface="Times New Roman" pitchFamily="18" charset="0"/>
                  </a:rPr>
                  <a:t>Sol: </a:t>
                </a:r>
                <a:r>
                  <a:rPr lang="en-US" sz="2200" dirty="0">
                    <a:cs typeface="Times New Roman" pitchFamily="18" charset="0"/>
                  </a:rPr>
                  <a:t>here </a:t>
                </a:r>
                <a14:m>
                  <m:oMath xmlns:m="http://schemas.openxmlformats.org/officeDocument/2006/math">
                    <m:r>
                      <a:rPr lang="en-US" sz="2200" i="1">
                        <a:latin typeface="Cambria Math"/>
                      </a:rPr>
                      <m:t>𝑛</m:t>
                    </m:r>
                    <m:r>
                      <a:rPr lang="en-US" sz="2200" i="1">
                        <a:latin typeface="Cambria Math"/>
                      </a:rPr>
                      <m:t>=20, </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=42, </m:t>
                    </m:r>
                    <m:r>
                      <a:rPr lang="en-US" sz="2200" i="1">
                        <a:latin typeface="Cambria Math"/>
                      </a:rPr>
                      <m:t>𝑠</m:t>
                    </m:r>
                    <m:r>
                      <a:rPr lang="en-US" sz="2200" i="1">
                        <a:latin typeface="Cambria Math"/>
                      </a:rPr>
                      <m:t>=5</m:t>
                    </m:r>
                  </m:oMath>
                </a14:m>
                <a:endParaRPr lang="en-US" sz="2200" b="1" dirty="0">
                  <a:cs typeface="Times New Roman"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 </m:t>
                      </m:r>
                      <m:r>
                        <a:rPr lang="en-US" sz="2200" i="1">
                          <a:latin typeface="Cambria Math"/>
                          <a:ea typeface="Cambria Math"/>
                        </a:rPr>
                        <m:t>𝜇</m:t>
                      </m:r>
                      <m:r>
                        <a:rPr lang="en-US" sz="2200" i="1">
                          <a:latin typeface="Cambria Math"/>
                          <a:ea typeface="Cambria Math"/>
                        </a:rPr>
                        <m:t>=45</m:t>
                      </m:r>
                    </m:oMath>
                  </m:oMathPara>
                </a14:m>
                <a:endParaRPr lang="en-US" sz="2200" dirty="0">
                  <a:ea typeface="Cambria Math"/>
                  <a:cs typeface="Times New Roman" pitchFamily="18" charset="0"/>
                </a:endParaRP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1</m:t>
                        </m:r>
                      </m:sub>
                    </m:sSub>
                    <m:r>
                      <a:rPr lang="en-US" sz="2200" i="1">
                        <a:latin typeface="Cambria Math"/>
                      </a:rPr>
                      <m:t>: </m:t>
                    </m:r>
                    <m:r>
                      <a:rPr lang="en-US" sz="2200" i="1">
                        <a:latin typeface="Cambria Math"/>
                        <a:ea typeface="Cambria Math"/>
                      </a:rPr>
                      <m:t>𝜇</m:t>
                    </m:r>
                    <m:r>
                      <a:rPr lang="en-US" sz="2200" i="1">
                        <a:latin typeface="Cambria Math"/>
                        <a:ea typeface="Cambria Math"/>
                      </a:rPr>
                      <m:t>≠45 </m:t>
                    </m:r>
                  </m:oMath>
                </a14:m>
                <a:r>
                  <a:rPr lang="en-US" sz="2200" dirty="0">
                    <a:ea typeface="Cambria Math"/>
                    <a:cs typeface="Times New Roman" pitchFamily="18" charset="0"/>
                  </a:rPr>
                  <a:t>(Two tailed test)</a:t>
                </a:r>
              </a:p>
              <a:p>
                <a:pPr marL="0" indent="0">
                  <a:buNone/>
                </a:pPr>
                <a14:m>
                  <m:oMathPara xmlns:m="http://schemas.openxmlformats.org/officeDocument/2006/math">
                    <m:oMathParaPr>
                      <m:jc m:val="left"/>
                    </m:oMathParaPr>
                    <m:oMath xmlns:m="http://schemas.openxmlformats.org/officeDocument/2006/math">
                      <m:r>
                        <a:rPr lang="en-US" sz="2200" i="1">
                          <a:latin typeface="Cambria Math"/>
                          <a:ea typeface="Cambria Math"/>
                        </a:rPr>
                        <m:t>𝛼</m:t>
                      </m:r>
                      <m:r>
                        <a:rPr lang="en-US" sz="2200" i="1">
                          <a:latin typeface="Cambria Math"/>
                          <a:ea typeface="Cambria Math"/>
                        </a:rPr>
                        <m:t>=0.05</m:t>
                      </m:r>
                    </m:oMath>
                  </m:oMathPara>
                </a14:m>
                <a:endParaRPr lang="en-US" sz="2200" dirty="0">
                  <a:ea typeface="Cambria Math"/>
                  <a:cs typeface="Times New Roman" pitchFamily="18" charset="0"/>
                </a:endParaRPr>
              </a:p>
              <a:p>
                <a:pPr marL="0" indent="0">
                  <a:buNone/>
                </a:pPr>
                <a14:m>
                  <m:oMathPara xmlns:m="http://schemas.openxmlformats.org/officeDocument/2006/math">
                    <m:oMathParaPr>
                      <m:jc m:val="left"/>
                    </m:oMathParaPr>
                    <m:oMath xmlns:m="http://schemas.openxmlformats.org/officeDocument/2006/math">
                      <m:r>
                        <m:rPr>
                          <m:sty m:val="p"/>
                        </m:rPr>
                        <a:rPr lang="en-US" sz="2200">
                          <a:latin typeface="Cambria Math"/>
                        </a:rPr>
                        <m:t>t</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r>
                            <a:rPr lang="en-US" sz="2200" i="1">
                              <a:latin typeface="Cambria Math"/>
                              <a:ea typeface="Cambria Math"/>
                            </a:rPr>
                            <m:t>𝜇</m:t>
                          </m:r>
                        </m:num>
                        <m:den>
                          <m:f>
                            <m:fPr>
                              <m:type m:val="lin"/>
                              <m:ctrlPr>
                                <a:rPr lang="en-US" sz="2200" i="1">
                                  <a:latin typeface="Cambria Math" panose="02040503050406030204" pitchFamily="18" charset="0"/>
                                </a:rPr>
                              </m:ctrlPr>
                            </m:fPr>
                            <m:num>
                              <m:r>
                                <a:rPr lang="en-US" sz="2200" i="1">
                                  <a:latin typeface="Cambria Math"/>
                                </a:rPr>
                                <m:t>𝑠</m:t>
                              </m:r>
                            </m:num>
                            <m:den>
                              <m:rad>
                                <m:radPr>
                                  <m:degHide m:val="on"/>
                                  <m:ctrlPr>
                                    <a:rPr lang="en-US" sz="2200" i="1">
                                      <a:latin typeface="Cambria Math" panose="02040503050406030204" pitchFamily="18" charset="0"/>
                                    </a:rPr>
                                  </m:ctrlPr>
                                </m:radPr>
                                <m:deg/>
                                <m:e>
                                  <m:r>
                                    <a:rPr lang="en-US" sz="2200" i="1">
                                      <a:latin typeface="Cambria Math"/>
                                    </a:rPr>
                                    <m:t>𝑛</m:t>
                                  </m:r>
                                  <m:r>
                                    <a:rPr lang="en-US" sz="2200" i="1">
                                      <a:latin typeface="Cambria Math"/>
                                    </a:rPr>
                                    <m:t>−1</m:t>
                                  </m:r>
                                </m:e>
                              </m:rad>
                            </m:den>
                          </m:f>
                        </m:den>
                      </m:f>
                      <m:r>
                        <a:rPr lang="en-US" sz="2200">
                          <a:latin typeface="Cambria Math"/>
                        </a:rPr>
                        <m:t>=−2.61</m:t>
                      </m:r>
                    </m:oMath>
                  </m:oMathPara>
                </a14:m>
                <a:endParaRPr lang="en-US" sz="2200" dirty="0" smtClean="0">
                  <a:cs typeface="Times New Roman" pitchFamily="18" charset="0"/>
                </a:endParaRPr>
              </a:p>
              <a:p>
                <a:pPr marL="0" indent="0">
                  <a:buNone/>
                </a:pPr>
                <a:r>
                  <a:rPr lang="en-US" sz="2000" dirty="0">
                    <a:cs typeface="Times New Roman" pitchFamily="18" charset="0"/>
                  </a:rPr>
                  <a:t>Degree of freedom=20-1=19</a:t>
                </a:r>
              </a:p>
              <a:p>
                <a:pPr marL="0" indent="0">
                  <a:buNone/>
                </a:pPr>
                <a:r>
                  <a:rPr lang="en-US" sz="2000" dirty="0">
                    <a:cs typeface="Times New Roman" pitchFamily="18" charset="0"/>
                  </a:rPr>
                  <a:t>Table value: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𝑡</m:t>
                        </m:r>
                      </m:e>
                      <m:sub>
                        <m:d>
                          <m:dPr>
                            <m:ctrlPr>
                              <a:rPr lang="en-US" sz="2000" i="1">
                                <a:latin typeface="Cambria Math" panose="02040503050406030204" pitchFamily="18" charset="0"/>
                              </a:rPr>
                            </m:ctrlPr>
                          </m:dPr>
                          <m:e>
                            <m:r>
                              <a:rPr lang="en-US" sz="2000" i="1">
                                <a:latin typeface="Cambria Math"/>
                              </a:rPr>
                              <m:t>19</m:t>
                            </m:r>
                          </m:e>
                        </m:d>
                      </m:sub>
                    </m:sSub>
                    <m:r>
                      <a:rPr lang="en-US" sz="2000" i="1">
                        <a:latin typeface="Cambria Math"/>
                      </a:rPr>
                      <m:t>(0.05)=2.093</m:t>
                    </m:r>
                  </m:oMath>
                </a14:m>
                <a:endParaRPr lang="en-US" sz="2000" dirty="0">
                  <a:cs typeface="Times New Roman" pitchFamily="18" charset="0"/>
                </a:endParaRPr>
              </a:p>
              <a:p>
                <a:pPr marL="0" indent="0">
                  <a:buNone/>
                </a:pPr>
                <a:endParaRPr lang="en-US" sz="2200" dirty="0">
                  <a:cs typeface="Times New Roman" pitchFamily="18" charset="0"/>
                </a:endParaRPr>
              </a:p>
              <a:p>
                <a:pPr marL="0" indent="0">
                  <a:buNone/>
                </a:pPr>
                <a:endParaRPr lang="en-US" sz="2200" dirty="0"/>
              </a:p>
              <a:p>
                <a:pPr marL="0" indent="0">
                  <a:buNone/>
                </a:pPr>
                <a:endParaRPr lang="en-US" sz="2200" dirty="0"/>
              </a:p>
              <a:p>
                <a:pPr marL="0" indent="0">
                  <a:buNone/>
                </a:pPr>
                <a:endParaRPr lang="en-US" sz="2200" b="1" dirty="0"/>
              </a:p>
              <a:p>
                <a:pPr marL="0" indent="0">
                  <a:buNone/>
                </a:pPr>
                <a:r>
                  <a:rPr lang="en-US" sz="2200" b="1" dirty="0"/>
                  <a:t> </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540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EA9EA43-9EF1-47D1-95DE-554C8C359A49}"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dirty="0"/>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t-Test (</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16097219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13" end="13"/>
                                            </p:txEl>
                                          </p:spTgt>
                                        </p:tgtEl>
                                        <p:attrNameLst>
                                          <p:attrName>style.visibility</p:attrName>
                                        </p:attrNameLst>
                                      </p:cBhvr>
                                      <p:to>
                                        <p:strVal val="visible"/>
                                      </p:to>
                                    </p:set>
                                    <p:animEffect transition="in" filter="fade">
                                      <p:cBhvr>
                                        <p:cTn id="70" dur="1000"/>
                                        <p:tgtEl>
                                          <p:spTgt spid="3">
                                            <p:txEl>
                                              <p:pRg st="13" end="13"/>
                                            </p:txEl>
                                          </p:spTgt>
                                        </p:tgtEl>
                                      </p:cBhvr>
                                    </p:animEffect>
                                    <p:anim calcmode="lin" valueType="num">
                                      <p:cBhvr>
                                        <p:cTn id="71"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smtClean="0">
                    <a:cs typeface="Times New Roman" pitchFamily="18" charset="0"/>
                  </a:rPr>
                  <a:t>Conclusion </a:t>
                </a:r>
                <a:r>
                  <a:rPr lang="en-US" sz="2200" dirty="0">
                    <a:cs typeface="Times New Roman" pitchFamily="18" charset="0"/>
                  </a:rPr>
                  <a:t>: </a:t>
                </a:r>
                <a14:m>
                  <m:oMath xmlns:m="http://schemas.openxmlformats.org/officeDocument/2006/math">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a:rPr lang="en-US" sz="2200" i="1">
                                <a:latin typeface="Cambria Math"/>
                              </a:rPr>
                              <m:t>𝑡</m:t>
                            </m:r>
                          </m:e>
                        </m:d>
                      </m:e>
                      <m:sub>
                        <m:r>
                          <a:rPr lang="en-US" sz="2200" i="1">
                            <a:latin typeface="Cambria Math"/>
                          </a:rPr>
                          <m:t>𝑐𝑎𝑙</m:t>
                        </m:r>
                      </m:sub>
                    </m:sSub>
                    <m:r>
                      <a:rPr lang="en-US" sz="2200" i="1">
                        <a:latin typeface="Cambria Math"/>
                      </a:rPr>
                      <m:t>&gt;</m:t>
                    </m:r>
                    <m:r>
                      <a:rPr lang="en-US" sz="2200" i="1">
                        <a:latin typeface="Cambria Math"/>
                      </a:rPr>
                      <m:t>𝑡𝑎𝑏𝑙𝑒</m:t>
                    </m:r>
                    <m:r>
                      <a:rPr lang="en-US" sz="2200" i="1">
                        <a:latin typeface="Cambria Math"/>
                      </a:rPr>
                      <m:t> </m:t>
                    </m:r>
                    <m:r>
                      <a:rPr lang="en-US" sz="2200" i="1">
                        <a:latin typeface="Cambria Math"/>
                      </a:rPr>
                      <m:t>𝑣𝑎𝑙𝑢𝑒</m:t>
                    </m:r>
                  </m:oMath>
                </a14:m>
                <a:endParaRPr lang="en-US" sz="2200" dirty="0">
                  <a:cs typeface="Times New Roman" pitchFamily="18" charset="0"/>
                </a:endParaRPr>
              </a:p>
              <a:p>
                <a:pPr marL="0" indent="0">
                  <a:buNone/>
                </a:pPr>
                <a:r>
                  <a:rPr lang="en-US" sz="2200" dirty="0">
                    <a:cs typeface="Times New Roman" pitchFamily="18" charset="0"/>
                  </a:rPr>
                  <a:t>So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cs typeface="Times New Roman" pitchFamily="18" charset="0"/>
                  </a:rPr>
                  <a:t> is rejected.</a:t>
                </a:r>
              </a:p>
              <a:p>
                <a:pPr marL="0" indent="0">
                  <a:buNone/>
                </a:pPr>
                <a:r>
                  <a:rPr lang="en-US" sz="2200" dirty="0">
                    <a:cs typeface="Times New Roman" pitchFamily="18" charset="0"/>
                  </a:rPr>
                  <a:t>i.e. there is significance difference between sample mean &amp; population mean.</a:t>
                </a:r>
                <a:r>
                  <a:rPr lang="en-US" sz="2200" b="1" dirty="0"/>
                  <a:t> </a:t>
                </a:r>
                <a:endParaRPr lang="en-US" sz="2200" b="1" dirty="0" smtClean="0"/>
              </a:p>
              <a:p>
                <a:pPr marL="0" indent="0">
                  <a:buNone/>
                </a:pPr>
                <a:r>
                  <a:rPr lang="en-US" sz="2200" b="1" dirty="0" smtClean="0"/>
                  <a:t>Example-3</a:t>
                </a:r>
                <a:r>
                  <a:rPr lang="en-US" sz="2200" dirty="0"/>
                  <a:t>: The height of 8 males participating in an athletic championship are found to be 175,168,165,170,167,160,173 and 168 cm. Can we conclude that the avg. height is greater than 165 cm.( Test at 5% level of significance) </a:t>
                </a:r>
              </a:p>
              <a:p>
                <a:pPr marL="0" indent="0">
                  <a:buNone/>
                </a:pPr>
                <a:r>
                  <a:rPr lang="en-US" sz="2200" b="1" dirty="0"/>
                  <a:t>Sol: </a:t>
                </a:r>
                <a:r>
                  <a:rPr lang="en-US" sz="2200" dirty="0"/>
                  <a:t>Here</a:t>
                </a:r>
                <a:r>
                  <a:rPr lang="en-US" sz="2200" dirty="0">
                    <a:cs typeface="Times New Roman" pitchFamily="18" charset="0"/>
                  </a:rPr>
                  <a:t> </a:t>
                </a:r>
                <a14:m>
                  <m:oMath xmlns:m="http://schemas.openxmlformats.org/officeDocument/2006/math">
                    <m:r>
                      <m:rPr>
                        <m:nor/>
                      </m:rPr>
                      <a:rPr lang="en-US" sz="2200" dirty="0">
                        <a:latin typeface="Times New Roman" pitchFamily="18" charset="0"/>
                        <a:cs typeface="Times New Roman" pitchFamily="18" charset="0"/>
                      </a:rPr>
                      <m:t>S</m:t>
                    </m:r>
                    <m:r>
                      <a:rPr lang="en-US" sz="2200" i="1">
                        <a:latin typeface="Cambria Math"/>
                      </a:rPr>
                      <m:t>=</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nary>
                              <m:naryPr>
                                <m:chr m:val="∑"/>
                                <m:limLoc m:val="undOvr"/>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𝑖</m:t>
                                        </m:r>
                                      </m:sub>
                                    </m:sSub>
                                    <m:r>
                                      <a:rPr lang="en-US" sz="2200" i="1">
                                        <a:latin typeface="Cambria Math"/>
                                      </a:rPr>
                                      <m:t>−</m:t>
                                    </m:r>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e>
                                  <m:sup>
                                    <m:r>
                                      <a:rPr lang="en-US" sz="2200" i="1">
                                        <a:latin typeface="Cambria Math"/>
                                      </a:rPr>
                                      <m:t>2</m:t>
                                    </m:r>
                                  </m:sup>
                                </m:sSup>
                              </m:e>
                            </m:nary>
                          </m:num>
                          <m:den>
                            <m:r>
                              <a:rPr lang="en-US" sz="2200" i="1">
                                <a:latin typeface="Cambria Math"/>
                              </a:rPr>
                              <m:t>𝑛</m:t>
                            </m:r>
                            <m:r>
                              <a:rPr lang="en-US" sz="2200" i="1">
                                <a:latin typeface="Cambria Math"/>
                              </a:rPr>
                              <m:t>−1</m:t>
                            </m:r>
                          </m:den>
                        </m:f>
                      </m:e>
                    </m:rad>
                    <m:r>
                      <a:rPr lang="en-US" sz="2200" i="1">
                        <a:latin typeface="Cambria Math"/>
                      </a:rPr>
                      <m:t>=4.6521 </m:t>
                    </m:r>
                  </m:oMath>
                </a14:m>
                <a:endParaRPr lang="en-US" sz="2200" dirty="0"/>
              </a:p>
              <a:p>
                <a:pPr marL="0" indent="0">
                  <a:buNone/>
                </a:pP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f>
                      <m:fPr>
                        <m:ctrlPr>
                          <a:rPr lang="en-US" sz="2200" i="1">
                            <a:latin typeface="Cambria Math" panose="02040503050406030204" pitchFamily="18" charset="0"/>
                          </a:rPr>
                        </m:ctrlPr>
                      </m:fPr>
                      <m:num>
                        <m:nary>
                          <m:naryPr>
                            <m:chr m:val="∑"/>
                            <m:subHide m:val="on"/>
                            <m:supHide m:val="on"/>
                            <m:ctrlPr>
                              <a:rPr lang="en-US" sz="2200" i="1">
                                <a:latin typeface="Cambria Math" panose="02040503050406030204" pitchFamily="18" charset="0"/>
                              </a:rPr>
                            </m:ctrlPr>
                          </m:naryPr>
                          <m:sub/>
                          <m:sup/>
                          <m:e>
                            <m:r>
                              <a:rPr lang="en-US" sz="2200" i="1">
                                <a:latin typeface="Cambria Math"/>
                              </a:rPr>
                              <m:t>𝑥</m:t>
                            </m:r>
                          </m:e>
                        </m:nary>
                      </m:num>
                      <m:den>
                        <m:r>
                          <a:rPr lang="en-US" sz="2200" i="1">
                            <a:latin typeface="Cambria Math"/>
                          </a:rPr>
                          <m:t>𝑛</m:t>
                        </m:r>
                      </m:den>
                    </m:f>
                    <m:r>
                      <a:rPr lang="en-US" sz="2200" i="1">
                        <a:latin typeface="Cambria Math"/>
                      </a:rPr>
                      <m:t>=</m:t>
                    </m:r>
                  </m:oMath>
                </a14:m>
                <a:r>
                  <a:rPr lang="en-US" sz="2200" dirty="0"/>
                  <a:t>168.25</a:t>
                </a:r>
                <a:endParaRPr lang="en-US" sz="2200" i="1" dirty="0">
                  <a:latin typeface="Cambria Math"/>
                </a:endParaRPr>
              </a:p>
              <a:p>
                <a:pPr marL="0" indent="0">
                  <a:buNone/>
                </a:pPr>
                <a:endParaRPr lang="en-US" sz="2200" b="1" dirty="0"/>
              </a:p>
              <a:p>
                <a:pPr marL="0" indent="0">
                  <a:buNone/>
                </a:pPr>
                <a:endParaRPr lang="en-US" sz="2200" b="1" dirty="0"/>
              </a:p>
              <a:p>
                <a:pPr marL="0" indent="0">
                  <a:buNone/>
                </a:pPr>
                <a:endParaRPr lang="en-US" sz="2200" dirty="0">
                  <a:cs typeface="Times New Roman" pitchFamily="18" charset="0"/>
                </a:endParaRP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630" b="-4407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722A7B6-89F3-4243-83C0-97944443F788}"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t-Test (</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39422294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85800"/>
            <a:ext cx="7848600" cy="5670550"/>
          </a:xfrm>
        </p:spPr>
        <p:txBody>
          <a:bodyPr>
            <a:noAutofit/>
          </a:bodyPr>
          <a:lstStyle/>
          <a:p>
            <a:r>
              <a:rPr lang="en-US" sz="2200" dirty="0" smtClean="0"/>
              <a:t>Introduction of Sampling &amp; Population</a:t>
            </a:r>
          </a:p>
          <a:p>
            <a:r>
              <a:rPr lang="en-US" sz="2200" dirty="0" smtClean="0"/>
              <a:t>Error in Sampling and Sampling distributions</a:t>
            </a:r>
            <a:endParaRPr lang="en-US" sz="2200" dirty="0"/>
          </a:p>
          <a:p>
            <a:r>
              <a:rPr lang="en-US" sz="2200" dirty="0" smtClean="0"/>
              <a:t>Test </a:t>
            </a:r>
            <a:r>
              <a:rPr lang="en-US" sz="2200" dirty="0"/>
              <a:t>of </a:t>
            </a:r>
            <a:r>
              <a:rPr lang="en-US" sz="2200" dirty="0" smtClean="0"/>
              <a:t>hypothesis – p value</a:t>
            </a:r>
          </a:p>
          <a:p>
            <a:r>
              <a:rPr lang="en-US" sz="2200" dirty="0" smtClean="0"/>
              <a:t>Z-Test</a:t>
            </a:r>
          </a:p>
          <a:p>
            <a:r>
              <a:rPr lang="en-US" sz="2200" dirty="0" smtClean="0"/>
              <a:t>T-Test(for mean)</a:t>
            </a:r>
          </a:p>
          <a:p>
            <a:r>
              <a:rPr lang="en-US" sz="2200" dirty="0" smtClean="0"/>
              <a:t>Confidence Intervals</a:t>
            </a:r>
          </a:p>
          <a:p>
            <a:r>
              <a:rPr lang="en-US" sz="2200" dirty="0" smtClean="0"/>
              <a:t>F-Test</a:t>
            </a:r>
          </a:p>
          <a:p>
            <a:r>
              <a:rPr lang="en-US" sz="2200" dirty="0" smtClean="0"/>
              <a:t>Chi-square test</a:t>
            </a:r>
          </a:p>
          <a:p>
            <a:r>
              <a:rPr lang="en-US" sz="2200" dirty="0" smtClean="0"/>
              <a:t>One way ANOVA</a:t>
            </a:r>
          </a:p>
          <a:p>
            <a:r>
              <a:rPr lang="en-US" sz="2200" dirty="0" smtClean="0"/>
              <a:t>Statistical Inference, Parameter estimation</a:t>
            </a:r>
          </a:p>
          <a:p>
            <a:r>
              <a:rPr lang="en-US" sz="2200" dirty="0" smtClean="0"/>
              <a:t>Least Square estimation method</a:t>
            </a:r>
          </a:p>
          <a:p>
            <a:r>
              <a:rPr lang="en-US" sz="2200" dirty="0" smtClean="0"/>
              <a:t>Maximum Likelihood estimation</a:t>
            </a:r>
            <a:endParaRPr lang="en-US" sz="2200" dirty="0"/>
          </a:p>
          <a:p>
            <a:pPr marL="0" indent="0">
              <a:buNone/>
            </a:pPr>
            <a:endParaRPr lang="en-US" sz="2200" dirty="0"/>
          </a:p>
          <a:p>
            <a:endParaRPr lang="en-US" sz="2200" dirty="0"/>
          </a:p>
          <a:p>
            <a:endParaRPr lang="en-US" sz="2200" dirty="0"/>
          </a:p>
          <a:p>
            <a:endParaRPr lang="en-US" sz="2200" dirty="0"/>
          </a:p>
        </p:txBody>
      </p:sp>
      <p:sp>
        <p:nvSpPr>
          <p:cNvPr id="6" name="Date Placeholder 5"/>
          <p:cNvSpPr>
            <a:spLocks noGrp="1"/>
          </p:cNvSpPr>
          <p:nvPr>
            <p:ph type="dt" sz="half" idx="10"/>
          </p:nvPr>
        </p:nvSpPr>
        <p:spPr/>
        <p:txBody>
          <a:bodyPr/>
          <a:lstStyle/>
          <a:p>
            <a:fld id="{E916757D-8CE9-4DFC-B16A-B94E09672471}" type="datetime1">
              <a:rPr lang="en-US" smtClean="0"/>
              <a:t>10/18/2021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5</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Content</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en-US" dirty="0" smtClean="0"/>
              <a:t>       AIML      Unit No. IV</a:t>
            </a:r>
            <a:endParaRPr lang="en-US" dirty="0"/>
          </a:p>
        </p:txBody>
      </p:sp>
    </p:spTree>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 </m:t>
                      </m:r>
                      <m:r>
                        <a:rPr lang="en-US" sz="2200" i="1">
                          <a:latin typeface="Cambria Math"/>
                          <a:ea typeface="Cambria Math"/>
                        </a:rPr>
                        <m:t>𝜇</m:t>
                      </m:r>
                      <m:r>
                        <a:rPr lang="en-US" sz="2200" i="1">
                          <a:latin typeface="Cambria Math"/>
                          <a:ea typeface="Cambria Math"/>
                        </a:rPr>
                        <m:t>=165</m:t>
                      </m:r>
                    </m:oMath>
                  </m:oMathPara>
                </a14:m>
                <a:endParaRPr lang="en-US" sz="2200" dirty="0">
                  <a:ea typeface="Cambria Math"/>
                </a:endParaRP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1</m:t>
                        </m:r>
                      </m:sub>
                    </m:sSub>
                    <m:r>
                      <a:rPr lang="en-US" sz="2200" i="1">
                        <a:latin typeface="Cambria Math"/>
                      </a:rPr>
                      <m:t>: </m:t>
                    </m:r>
                    <m:r>
                      <a:rPr lang="en-US" sz="2200" i="1">
                        <a:latin typeface="Cambria Math"/>
                        <a:ea typeface="Cambria Math"/>
                      </a:rPr>
                      <m:t>𝜇</m:t>
                    </m:r>
                    <m:r>
                      <a:rPr lang="en-US" sz="2200" i="1">
                        <a:latin typeface="Cambria Math"/>
                        <a:ea typeface="Cambria Math"/>
                      </a:rPr>
                      <m:t>&gt;165 </m:t>
                    </m:r>
                  </m:oMath>
                </a14:m>
                <a:r>
                  <a:rPr lang="en-US" sz="2200" dirty="0">
                    <a:ea typeface="Cambria Math"/>
                  </a:rPr>
                  <a:t>(single tailed test)</a:t>
                </a:r>
              </a:p>
              <a:p>
                <a:pPr marL="0" indent="0">
                  <a:buNone/>
                </a:pPr>
                <a14:m>
                  <m:oMathPara xmlns:m="http://schemas.openxmlformats.org/officeDocument/2006/math">
                    <m:oMathParaPr>
                      <m:jc m:val="left"/>
                    </m:oMathParaPr>
                    <m:oMath xmlns:m="http://schemas.openxmlformats.org/officeDocument/2006/math">
                      <m:r>
                        <a:rPr lang="en-US" sz="2200" i="1">
                          <a:latin typeface="Cambria Math"/>
                          <a:ea typeface="Cambria Math"/>
                        </a:rPr>
                        <m:t>𝛼</m:t>
                      </m:r>
                      <m:r>
                        <a:rPr lang="en-US" sz="2200" i="1">
                          <a:latin typeface="Cambria Math"/>
                          <a:ea typeface="Cambria Math"/>
                        </a:rPr>
                        <m:t>=0.05</m:t>
                      </m:r>
                    </m:oMath>
                  </m:oMathPara>
                </a14:m>
                <a:endParaRPr lang="en-US" sz="2200" dirty="0">
                  <a:ea typeface="Cambria Math"/>
                </a:endParaRPr>
              </a:p>
              <a:p>
                <a:pPr marL="0" indent="0">
                  <a:buNone/>
                </a:pPr>
                <a:r>
                  <a:rPr lang="en-US" sz="2200" dirty="0"/>
                  <a:t>t</a:t>
                </a:r>
                <a14:m>
                  <m:oMath xmlns:m="http://schemas.openxmlformats.org/officeDocument/2006/math">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a:rPr>
                              <m:t>𝑥</m:t>
                            </m:r>
                          </m:e>
                        </m:acc>
                        <m:r>
                          <a:rPr lang="en-US" sz="2200" i="1">
                            <a:latin typeface="Cambria Math"/>
                          </a:rPr>
                          <m:t>−</m:t>
                        </m:r>
                        <m:r>
                          <a:rPr lang="en-US" sz="2200" i="1">
                            <a:latin typeface="Cambria Math"/>
                            <a:ea typeface="Cambria Math"/>
                          </a:rPr>
                          <m:t>𝜇</m:t>
                        </m:r>
                      </m:num>
                      <m:den>
                        <m:f>
                          <m:fPr>
                            <m:type m:val="lin"/>
                            <m:ctrlPr>
                              <a:rPr lang="en-US" sz="2200" i="1">
                                <a:latin typeface="Cambria Math" panose="02040503050406030204" pitchFamily="18" charset="0"/>
                              </a:rPr>
                            </m:ctrlPr>
                          </m:fPr>
                          <m:num>
                            <m:r>
                              <a:rPr lang="en-US" sz="2200" i="1">
                                <a:latin typeface="Cambria Math"/>
                              </a:rPr>
                              <m:t>𝑆</m:t>
                            </m:r>
                          </m:num>
                          <m:den>
                            <m:rad>
                              <m:radPr>
                                <m:degHide m:val="on"/>
                                <m:ctrlPr>
                                  <a:rPr lang="en-US" sz="2200" i="1">
                                    <a:latin typeface="Cambria Math" panose="02040503050406030204" pitchFamily="18" charset="0"/>
                                  </a:rPr>
                                </m:ctrlPr>
                              </m:radPr>
                              <m:deg/>
                              <m:e>
                                <m:r>
                                  <a:rPr lang="en-US" sz="2200" i="1">
                                    <a:latin typeface="Cambria Math"/>
                                  </a:rPr>
                                  <m:t>𝑛</m:t>
                                </m:r>
                              </m:e>
                            </m:rad>
                          </m:den>
                        </m:f>
                      </m:den>
                    </m:f>
                    <m:r>
                      <a:rPr lang="en-US" sz="2200">
                        <a:latin typeface="Cambria Math"/>
                      </a:rPr>
                      <m:t>=1.97</m:t>
                    </m:r>
                  </m:oMath>
                </a14:m>
                <a:endParaRPr lang="en-US" sz="2200" dirty="0" smtClean="0"/>
              </a:p>
              <a:p>
                <a:pPr marL="0" indent="0">
                  <a:buNone/>
                </a:pPr>
                <a:r>
                  <a:rPr lang="en-US" sz="2200" dirty="0">
                    <a:cs typeface="Times New Roman" pitchFamily="18" charset="0"/>
                  </a:rPr>
                  <a:t>Degree of freedom=8-1=7</a:t>
                </a:r>
              </a:p>
              <a:p>
                <a:pPr marL="0" indent="0">
                  <a:buNone/>
                </a:pPr>
                <a:r>
                  <a:rPr lang="en-US" sz="2200" dirty="0">
                    <a:cs typeface="Times New Roman" pitchFamily="18" charset="0"/>
                  </a:rPr>
                  <a:t>Table value: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𝑡</m:t>
                        </m:r>
                      </m:e>
                      <m:sub>
                        <m:d>
                          <m:dPr>
                            <m:ctrlPr>
                              <a:rPr lang="en-US" sz="2200" i="1">
                                <a:latin typeface="Cambria Math" panose="02040503050406030204" pitchFamily="18" charset="0"/>
                              </a:rPr>
                            </m:ctrlPr>
                          </m:dPr>
                          <m:e>
                            <m:r>
                              <a:rPr lang="en-US" sz="2200" i="1">
                                <a:latin typeface="Cambria Math"/>
                              </a:rPr>
                              <m:t>7</m:t>
                            </m:r>
                          </m:e>
                        </m:d>
                      </m:sub>
                    </m:sSub>
                    <m:r>
                      <a:rPr lang="en-US" sz="2200" i="1">
                        <a:latin typeface="Cambria Math"/>
                      </a:rPr>
                      <m:t>(0.05)=1.895</m:t>
                    </m:r>
                  </m:oMath>
                </a14:m>
                <a:endParaRPr lang="en-US" sz="2200" dirty="0">
                  <a:cs typeface="Times New Roman" pitchFamily="18" charset="0"/>
                </a:endParaRPr>
              </a:p>
              <a:p>
                <a:pPr marL="0" indent="0">
                  <a:buNone/>
                </a:pPr>
                <a:r>
                  <a:rPr lang="en-US" sz="2200" dirty="0">
                    <a:cs typeface="Times New Roman" pitchFamily="18" charset="0"/>
                  </a:rPr>
                  <a:t>Conclusion : </a:t>
                </a:r>
                <a14:m>
                  <m:oMath xmlns:m="http://schemas.openxmlformats.org/officeDocument/2006/math">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a:rPr lang="en-US" sz="2200" i="1">
                                <a:latin typeface="Cambria Math"/>
                              </a:rPr>
                              <m:t>𝑡</m:t>
                            </m:r>
                          </m:e>
                        </m:d>
                      </m:e>
                      <m:sub>
                        <m:r>
                          <a:rPr lang="en-US" sz="2200" i="1">
                            <a:latin typeface="Cambria Math"/>
                          </a:rPr>
                          <m:t>𝑐𝑎𝑙</m:t>
                        </m:r>
                      </m:sub>
                    </m:sSub>
                    <m:r>
                      <a:rPr lang="en-US" sz="2200" i="1">
                        <a:latin typeface="Cambria Math"/>
                      </a:rPr>
                      <m:t>&gt;</m:t>
                    </m:r>
                    <m:r>
                      <a:rPr lang="en-US" sz="2200" i="1">
                        <a:latin typeface="Cambria Math"/>
                      </a:rPr>
                      <m:t>𝑡𝑎𝑏𝑙𝑒</m:t>
                    </m:r>
                    <m:r>
                      <a:rPr lang="en-US" sz="2200" i="1">
                        <a:latin typeface="Cambria Math"/>
                      </a:rPr>
                      <m:t> </m:t>
                    </m:r>
                    <m:r>
                      <a:rPr lang="en-US" sz="2200" i="1">
                        <a:latin typeface="Cambria Math"/>
                      </a:rPr>
                      <m:t>𝑣𝑎𝑙𝑢𝑒</m:t>
                    </m:r>
                  </m:oMath>
                </a14:m>
                <a:endParaRPr lang="en-US" sz="2200" dirty="0">
                  <a:cs typeface="Times New Roman" pitchFamily="18" charset="0"/>
                </a:endParaRPr>
              </a:p>
              <a:p>
                <a:pPr marL="0" indent="0">
                  <a:buNone/>
                </a:pPr>
                <a:r>
                  <a:rPr lang="en-US" sz="2200" dirty="0">
                    <a:cs typeface="Times New Roman" pitchFamily="18" charset="0"/>
                  </a:rPr>
                  <a:t>So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cs typeface="Times New Roman" pitchFamily="18" charset="0"/>
                  </a:rPr>
                  <a:t> is rejected.</a:t>
                </a:r>
              </a:p>
              <a:p>
                <a:pPr marL="0" indent="0">
                  <a:buNone/>
                </a:pPr>
                <a:r>
                  <a:rPr lang="en-US" sz="2200" dirty="0">
                    <a:cs typeface="Times New Roman" pitchFamily="18" charset="0"/>
                  </a:rPr>
                  <a:t>i.e. avg. height is greater than 165.</a:t>
                </a:r>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1374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FEADD7D-021D-4441-981C-25DC5718D52A}"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dirty="0"/>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t-Test (</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7441198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fontScale="92500"/>
              </a:bodyPr>
              <a:lstStyle/>
              <a:p>
                <a:pPr marL="457200" indent="-457200">
                  <a:buAutoNum type="arabicPeriod"/>
                </a:pPr>
                <a:r>
                  <a:rPr lang="en-US" sz="2200" dirty="0" smtClean="0"/>
                  <a:t>A </a:t>
                </a:r>
                <a:r>
                  <a:rPr lang="en-US" sz="2200" dirty="0"/>
                  <a:t>sample of 1000 students from a university was taken and their average weight was found to be 112 pounds with S.D. of 20 pounds. Could the mean weight in the population be 120 pounds.(Take </a:t>
                </a:r>
                <a14:m>
                  <m:oMath xmlns:m="http://schemas.openxmlformats.org/officeDocument/2006/math">
                    <m:r>
                      <a:rPr lang="en-US" sz="2200" i="1">
                        <a:latin typeface="Cambria Math"/>
                        <a:ea typeface="Cambria Math"/>
                      </a:rPr>
                      <m:t>𝛼</m:t>
                    </m:r>
                    <m:r>
                      <a:rPr lang="en-US" sz="2200" i="1">
                        <a:latin typeface="Cambria Math"/>
                        <a:ea typeface="Cambria Math"/>
                      </a:rPr>
                      <m:t>=0.05</m:t>
                    </m:r>
                    <m:r>
                      <a:rPr lang="en-US" sz="2200" b="0" i="0" smtClean="0">
                        <a:latin typeface="Cambria Math"/>
                        <a:ea typeface="Cambria Math"/>
                      </a:rPr>
                      <m:t>)</m:t>
                    </m:r>
                  </m:oMath>
                </a14:m>
                <a:endParaRPr lang="en-US" sz="2200" dirty="0" smtClean="0"/>
              </a:p>
              <a:p>
                <a:pPr marL="457200" indent="-457200">
                  <a:buAutoNum type="arabicPeriod"/>
                </a:pPr>
                <a:r>
                  <a:rPr lang="en-US" sz="2200" dirty="0" smtClean="0"/>
                  <a:t> </a:t>
                </a:r>
                <a:r>
                  <a:rPr lang="en-US" sz="2200" dirty="0"/>
                  <a:t>Write a short note on Null hypothesis? 			</a:t>
                </a:r>
              </a:p>
              <a:p>
                <a:pPr marL="457200" indent="-457200">
                  <a:buFont typeface="Arial" pitchFamily="34" charset="0"/>
                  <a:buAutoNum type="arabicPeriod"/>
                </a:pPr>
                <a:r>
                  <a:rPr lang="en-US" sz="2200" dirty="0"/>
                  <a:t>Samples of size 10 and 14 were taken from two normal populations with S.D. 3.5 and 5.2. The sample means were found to be 20.3 and 18.6. Test whether the means of two populations are the same. If the tabulated value is 2.0739 at 5% level.</a:t>
                </a:r>
                <a:r>
                  <a:rPr lang="en-US" sz="2200" b="1" dirty="0"/>
                  <a:t> 	                </a:t>
                </a:r>
                <a:endParaRPr lang="en-US" sz="2200" dirty="0"/>
              </a:p>
              <a:p>
                <a:pPr marL="0" lvl="0" indent="0">
                  <a:buNone/>
                </a:pPr>
                <a:r>
                  <a:rPr lang="en-US" sz="2200" dirty="0"/>
                  <a:t>	</a:t>
                </a:r>
              </a:p>
              <a:p>
                <a:pPr marL="0" indent="0">
                  <a:buNone/>
                </a:pPr>
                <a:endParaRPr lang="en-US" sz="2200" b="1" dirty="0"/>
              </a:p>
              <a:p>
                <a:pPr marL="0" indent="0">
                  <a:buNone/>
                </a:pPr>
                <a:endParaRPr lang="en-US" sz="2200" b="1"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815" t="-809" r="-222" b="-134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59500B3-39A8-488E-BD5B-9562B9BC927C}"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Daily Quiz(CO4)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42543792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latin typeface="Times New Roman" pitchFamily="18" charset="0"/>
                    <a:cs typeface="Times New Roman" pitchFamily="18" charset="0"/>
                  </a:rPr>
                  <a:t>To test the significance of the difference between the mean of two small samples.</a:t>
                </a:r>
              </a:p>
              <a:p>
                <a:pPr marL="0" indent="0">
                  <a:buNone/>
                </a:pPr>
                <a:r>
                  <a:rPr lang="en-US" sz="2200" dirty="0">
                    <a:latin typeface="Times New Roman" pitchFamily="18" charset="0"/>
                    <a:cs typeface="Times New Roman" pitchFamily="18" charset="0"/>
                  </a:rPr>
                  <a:t>Let two independent sample of size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oMath>
                </a14:m>
                <a:r>
                  <a:rPr lang="en-US" sz="2200" dirty="0">
                    <a:latin typeface="Times New Roman" pitchFamily="18" charset="0"/>
                    <a:cs typeface="Times New Roman" pitchFamily="18" charset="0"/>
                  </a:rPr>
                  <a:t> 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oMath>
                </a14:m>
                <a:r>
                  <a:rPr lang="en-US" sz="2200" dirty="0">
                    <a:latin typeface="Times New Roman" pitchFamily="18" charset="0"/>
                    <a:cs typeface="Times New Roman" pitchFamily="18" charset="0"/>
                  </a:rPr>
                  <a:t> be drawn from two normal population with mean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rPr>
                          <m:t>1</m:t>
                        </m:r>
                      </m:sub>
                    </m:sSub>
                  </m:oMath>
                </a14:m>
                <a:r>
                  <a:rPr lang="en-US" sz="2200" dirty="0">
                    <a:latin typeface="Times New Roman" pitchFamily="18" charset="0"/>
                    <a:cs typeface="Times New Roman" pitchFamily="18" charset="0"/>
                  </a:rPr>
                  <a:t>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𝜇</m:t>
                        </m:r>
                      </m:e>
                      <m:sub>
                        <m:r>
                          <a:rPr lang="en-US" sz="2200" i="1">
                            <a:latin typeface="Cambria Math"/>
                            <a:ea typeface="Cambria Math"/>
                          </a:rPr>
                          <m:t>2</m:t>
                        </m:r>
                      </m:sub>
                    </m:sSub>
                  </m:oMath>
                </a14:m>
                <a:r>
                  <a:rPr lang="en-US" sz="2200" dirty="0">
                    <a:latin typeface="Times New Roman" pitchFamily="18" charset="0"/>
                    <a:cs typeface="Times New Roman" pitchFamily="18" charset="0"/>
                  </a:rPr>
                  <a:t> and equal S.D.</a:t>
                </a:r>
                <a14:m>
                  <m:oMath xmlns:m="http://schemas.openxmlformats.org/officeDocument/2006/math">
                    <m:d>
                      <m:dPr>
                        <m:ctrlPr>
                          <a:rPr lang="en-US" sz="2200" i="1">
                            <a:latin typeface="Cambria Math" panose="02040503050406030204" pitchFamily="18" charset="0"/>
                            <a:cs typeface="Times New Roman" pitchFamily="18" charset="0"/>
                          </a:rPr>
                        </m:ctrlPr>
                      </m:dPr>
                      <m:e>
                        <m:sSub>
                          <m:sSubPr>
                            <m:ctrlPr>
                              <a:rPr lang="en-US" sz="2200" i="1">
                                <a:latin typeface="Cambria Math" panose="02040503050406030204" pitchFamily="18" charset="0"/>
                                <a:cs typeface="Times New Roman" pitchFamily="18" charset="0"/>
                              </a:rPr>
                            </m:ctrlPr>
                          </m:sSubPr>
                          <m:e>
                            <m:r>
                              <a:rPr lang="en-US" sz="2200" i="1">
                                <a:latin typeface="Cambria Math"/>
                                <a:ea typeface="Cambria Math"/>
                                <a:cs typeface="Times New Roman" pitchFamily="18" charset="0"/>
                              </a:rPr>
                              <m:t>𝜎</m:t>
                            </m:r>
                          </m:e>
                          <m:sub>
                            <m:r>
                              <a:rPr lang="en-US" sz="2200" i="1">
                                <a:latin typeface="Cambria Math"/>
                                <a:cs typeface="Times New Roman" pitchFamily="18" charset="0"/>
                              </a:rPr>
                              <m:t>1</m:t>
                            </m:r>
                          </m:sub>
                        </m:sSub>
                        <m:r>
                          <a:rPr lang="en-US" sz="2200" i="1">
                            <a:latin typeface="Cambria Math"/>
                            <a:cs typeface="Times New Roman" pitchFamily="18" charset="0"/>
                          </a:rPr>
                          <m:t>=</m:t>
                        </m:r>
                        <m:sSub>
                          <m:sSubPr>
                            <m:ctrlPr>
                              <a:rPr lang="en-US" sz="2200" i="1">
                                <a:latin typeface="Cambria Math" panose="02040503050406030204" pitchFamily="18" charset="0"/>
                                <a:cs typeface="Times New Roman" pitchFamily="18" charset="0"/>
                              </a:rPr>
                            </m:ctrlPr>
                          </m:sSubPr>
                          <m:e>
                            <m:r>
                              <a:rPr lang="en-US" sz="2200" i="1">
                                <a:latin typeface="Cambria Math"/>
                                <a:ea typeface="Cambria Math"/>
                                <a:cs typeface="Times New Roman" pitchFamily="18" charset="0"/>
                              </a:rPr>
                              <m:t>𝜎</m:t>
                            </m:r>
                          </m:e>
                          <m:sub>
                            <m:r>
                              <a:rPr lang="en-US" sz="2200" i="1">
                                <a:latin typeface="Cambria Math"/>
                                <a:ea typeface="Cambria Math"/>
                                <a:cs typeface="Times New Roman" pitchFamily="18" charset="0"/>
                              </a:rPr>
                              <m:t>2</m:t>
                            </m:r>
                          </m:sub>
                        </m:sSub>
                        <m:r>
                          <a:rPr lang="en-US" sz="2200" i="1">
                            <a:latin typeface="Cambria Math"/>
                            <a:cs typeface="Times New Roman" pitchFamily="18" charset="0"/>
                          </a:rPr>
                          <m:t>=</m:t>
                        </m:r>
                        <m:r>
                          <a:rPr lang="en-US" sz="2200" i="1">
                            <a:latin typeface="Cambria Math"/>
                            <a:ea typeface="Cambria Math"/>
                            <a:cs typeface="Times New Roman" pitchFamily="18" charset="0"/>
                          </a:rPr>
                          <m:t>𝜎</m:t>
                        </m:r>
                      </m:e>
                    </m:d>
                  </m:oMath>
                </a14:m>
                <a:r>
                  <a:rPr lang="en-US" sz="2200" dirty="0">
                    <a:latin typeface="Times New Roman" pitchFamily="18" charset="0"/>
                    <a:cs typeface="Times New Roman" pitchFamily="18" charset="0"/>
                  </a:rPr>
                  <a:t>but unknown. To test whether the two population mean are equal or whether the difference </a:t>
                </a:r>
                <a14:m>
                  <m:oMath xmlns:m="http://schemas.openxmlformats.org/officeDocument/2006/math">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oMath>
                </a14:m>
                <a:r>
                  <a:rPr lang="en-US" sz="2200" dirty="0">
                    <a:latin typeface="Times New Roman" pitchFamily="18" charset="0"/>
                    <a:cs typeface="Times New Roman" pitchFamily="18" charset="0"/>
                  </a:rPr>
                  <a:t> is significant we use t-test and the appropriate test statistic to be used is </a:t>
                </a:r>
              </a:p>
              <a:p>
                <a:pPr marL="0" indent="0">
                  <a:buNone/>
                </a:pPr>
                <a14:m>
                  <m:oMath xmlns:m="http://schemas.openxmlformats.org/officeDocument/2006/math">
                    <m:r>
                      <a:rPr lang="en-US" sz="2200" i="1">
                        <a:latin typeface="Cambria Math"/>
                      </a:rPr>
                      <m:t>𝑡</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num>
                      <m:den>
                        <m:r>
                          <a:rPr lang="en-US" sz="2200" i="1">
                            <a:latin typeface="Cambria Math"/>
                          </a:rPr>
                          <m:t>𝑆</m:t>
                        </m:r>
                        <m:r>
                          <a:rPr lang="en-US" sz="2200" i="1">
                            <a:latin typeface="Cambria Math"/>
                          </a:rPr>
                          <m:t> </m:t>
                        </m:r>
                        <m:rad>
                          <m:radPr>
                            <m:degHide m:val="on"/>
                            <m:ctrlPr>
                              <a:rPr lang="en-US" sz="2200" i="1">
                                <a:latin typeface="Cambria Math" panose="02040503050406030204" pitchFamily="18" charset="0"/>
                                <a:ea typeface="Cambria Math"/>
                              </a:rPr>
                            </m:ctrlPr>
                          </m:radPr>
                          <m:deg/>
                          <m:e>
                            <m:f>
                              <m:fPr>
                                <m:ctrlPr>
                                  <a:rPr lang="en-US" sz="2200" i="1">
                                    <a:latin typeface="Cambria Math" panose="02040503050406030204" pitchFamily="18" charset="0"/>
                                    <a:ea typeface="Cambria Math"/>
                                  </a:rPr>
                                </m:ctrlPr>
                              </m:fPr>
                              <m:num>
                                <m:r>
                                  <a:rPr lang="en-US" sz="2200" i="1">
                                    <a:latin typeface="Cambria Math"/>
                                    <a:ea typeface="Cambria Math"/>
                                  </a:rPr>
                                  <m:t>1</m:t>
                                </m:r>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den>
                            </m:f>
                            <m:r>
                              <a:rPr lang="en-US" sz="2200" i="1">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1</m:t>
                                </m:r>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den>
                            </m:f>
                          </m:e>
                        </m:rad>
                      </m:den>
                    </m:f>
                  </m:oMath>
                </a14:m>
                <a:r>
                  <a:rPr lang="en-US" sz="2200" dirty="0">
                    <a:latin typeface="Times New Roman" pitchFamily="18" charset="0"/>
                    <a:cs typeface="Times New Roman" pitchFamily="18" charset="0"/>
                  </a:rPr>
                  <a:t> with </a:t>
                </a:r>
                <a14:m>
                  <m:oMath xmlns:m="http://schemas.openxmlformats.org/officeDocument/2006/math">
                    <m:sSub>
                      <m:sSubPr>
                        <m:ctrlPr>
                          <a:rPr lang="en-US" sz="2200" i="1">
                            <a:latin typeface="Cambria Math" panose="02040503050406030204" pitchFamily="18" charset="0"/>
                            <a:cs typeface="Times New Roman" pitchFamily="18" charset="0"/>
                          </a:rPr>
                        </m:ctrlPr>
                      </m:sSubPr>
                      <m:e>
                        <m:r>
                          <a:rPr lang="en-US" sz="2200" i="1">
                            <a:latin typeface="Cambria Math"/>
                            <a:cs typeface="Times New Roman" pitchFamily="18" charset="0"/>
                          </a:rPr>
                          <m:t>𝑛</m:t>
                        </m:r>
                      </m:e>
                      <m:sub>
                        <m:r>
                          <a:rPr lang="en-US" sz="2200" i="1">
                            <a:latin typeface="Cambria Math"/>
                            <a:cs typeface="Times New Roman" pitchFamily="18" charset="0"/>
                          </a:rPr>
                          <m:t>1</m:t>
                        </m:r>
                      </m:sub>
                    </m:sSub>
                    <m:r>
                      <a:rPr lang="en-US" sz="2200" i="1">
                        <a:latin typeface="Cambria Math"/>
                        <a:cs typeface="Times New Roman" pitchFamily="18" charset="0"/>
                      </a:rPr>
                      <m:t>+</m:t>
                    </m:r>
                    <m:sSub>
                      <m:sSubPr>
                        <m:ctrlPr>
                          <a:rPr lang="en-US" sz="2200" i="1">
                            <a:latin typeface="Cambria Math" panose="02040503050406030204" pitchFamily="18" charset="0"/>
                            <a:cs typeface="Times New Roman" pitchFamily="18" charset="0"/>
                          </a:rPr>
                        </m:ctrlPr>
                      </m:sSubPr>
                      <m:e>
                        <m:r>
                          <a:rPr lang="en-US" sz="2200" i="1">
                            <a:latin typeface="Cambria Math"/>
                            <a:cs typeface="Times New Roman" pitchFamily="18" charset="0"/>
                          </a:rPr>
                          <m:t>𝑛</m:t>
                        </m:r>
                      </m:e>
                      <m:sub>
                        <m:r>
                          <a:rPr lang="en-US" sz="2200" i="1">
                            <a:latin typeface="Cambria Math"/>
                            <a:cs typeface="Times New Roman" pitchFamily="18" charset="0"/>
                          </a:rPr>
                          <m:t>2</m:t>
                        </m:r>
                      </m:sub>
                    </m:sSub>
                    <m:r>
                      <a:rPr lang="en-US" sz="2200" i="1">
                        <a:latin typeface="Cambria Math"/>
                        <a:cs typeface="Times New Roman" pitchFamily="18" charset="0"/>
                      </a:rPr>
                      <m:t>−2</m:t>
                    </m:r>
                  </m:oMath>
                </a14:m>
                <a:r>
                  <a:rPr lang="en-US" sz="2200" dirty="0">
                    <a:latin typeface="Times New Roman" pitchFamily="18" charset="0"/>
                    <a:cs typeface="Times New Roman" pitchFamily="18" charset="0"/>
                  </a:rPr>
                  <a:t> degree of freedom.</a:t>
                </a:r>
              </a:p>
              <a:p>
                <a:pPr marL="0" indent="0">
                  <a:buNone/>
                </a:pPr>
                <a:endParaRPr lang="en-US" sz="2200" dirty="0">
                  <a:latin typeface="Times New Roman" pitchFamily="18" charset="0"/>
                  <a:cs typeface="Times New Roman" pitchFamily="18" charset="0"/>
                </a:endParaRP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6770E47-F7DB-4847-A463-330A41D5B1AB}"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t-Test (</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4034822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Note: </a:t>
                </a:r>
              </a:p>
              <a:p>
                <a:r>
                  <a:rPr lang="en-US" sz="2200" dirty="0"/>
                  <a:t>if the samples S.D.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1</m:t>
                        </m:r>
                      </m:sub>
                    </m:sSub>
                  </m:oMath>
                </a14:m>
                <a:r>
                  <a:rPr lang="en-US" sz="2200" b="1" dirty="0"/>
                  <a:t> </a:t>
                </a:r>
                <a:r>
                  <a:rPr lang="en-US" sz="2200" dirty="0"/>
                  <a:t>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2</m:t>
                        </m:r>
                      </m:sub>
                    </m:sSub>
                  </m:oMath>
                </a14:m>
                <a:r>
                  <a:rPr lang="en-US" sz="2200" b="1" dirty="0"/>
                  <a:t> </a:t>
                </a:r>
                <a:r>
                  <a:rPr lang="en-US" sz="2200" dirty="0"/>
                  <a:t>are given then we have </a:t>
                </a:r>
                <a14:m>
                  <m:oMath xmlns:m="http://schemas.openxmlformats.org/officeDocument/2006/math">
                    <m:sSup>
                      <m:sSupPr>
                        <m:ctrlPr>
                          <a:rPr lang="en-US" sz="2200" i="1">
                            <a:latin typeface="Cambria Math" panose="02040503050406030204" pitchFamily="18" charset="0"/>
                          </a:rPr>
                        </m:ctrlPr>
                      </m:sSupPr>
                      <m:e>
                        <m:r>
                          <a:rPr lang="en-US" sz="2200" i="1">
                            <a:latin typeface="Cambria Math"/>
                          </a:rPr>
                          <m:t>𝑆</m:t>
                        </m:r>
                      </m:e>
                      <m:sup>
                        <m:r>
                          <a:rPr lang="en-US" sz="2200" i="1">
                            <a:latin typeface="Cambria Math"/>
                          </a:rPr>
                          <m:t>2</m:t>
                        </m:r>
                      </m:sup>
                    </m:sSup>
                    <m:r>
                      <a:rPr lang="en-US" sz="2200" i="1">
                        <a:latin typeface="Cambria Math"/>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1</m:t>
                                </m:r>
                              </m:sub>
                            </m:sSub>
                          </m:e>
                          <m:sub/>
                          <m:sup>
                            <m:r>
                              <a:rPr lang="en-US" sz="2200" i="1">
                                <a:latin typeface="Cambria Math"/>
                              </a:rPr>
                              <m:t>2</m:t>
                            </m:r>
                          </m:sup>
                        </m:sSubSup>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2</m:t>
                                </m:r>
                              </m:sub>
                            </m:sSub>
                          </m:e>
                          <m:sub/>
                          <m:sup>
                            <m:r>
                              <a:rPr lang="en-US" sz="2200" i="1">
                                <a:latin typeface="Cambria Math"/>
                              </a:rPr>
                              <m:t>2</m:t>
                            </m:r>
                          </m:sup>
                        </m:sSub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r>
                          <a:rPr lang="en-US" sz="2200" i="1">
                            <a:latin typeface="Cambria Math"/>
                          </a:rPr>
                          <m:t>−2</m:t>
                        </m:r>
                      </m:den>
                    </m:f>
                  </m:oMath>
                </a14:m>
                <a:endParaRPr lang="en-US" sz="2200" b="1" dirty="0"/>
              </a:p>
              <a:p>
                <a:pPr marL="0" indent="0">
                  <a:buNone/>
                </a:pPr>
                <a:r>
                  <a:rPr lang="en-US" sz="2200" dirty="0"/>
                  <a:t>So </a:t>
                </a:r>
                <a14:m>
                  <m:oMath xmlns:m="http://schemas.openxmlformats.org/officeDocument/2006/math">
                    <m:r>
                      <a:rPr lang="en-US" sz="2200" i="1">
                        <a:latin typeface="Cambria Math"/>
                      </a:rPr>
                      <m:t>𝑆</m:t>
                    </m:r>
                    <m:r>
                      <a:rPr lang="en-US" sz="2200" i="1">
                        <a:latin typeface="Cambria Math"/>
                      </a:rPr>
                      <m:t>=</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1</m:t>
                                    </m:r>
                                  </m:sub>
                                </m:sSub>
                              </m:e>
                              <m:sub/>
                              <m:sup>
                                <m:r>
                                  <a:rPr lang="en-US" sz="2200" i="1">
                                    <a:latin typeface="Cambria Math"/>
                                  </a:rPr>
                                  <m:t>2</m:t>
                                </m:r>
                              </m:sup>
                            </m:sSubSup>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2</m:t>
                                    </m:r>
                                  </m:sub>
                                </m:sSub>
                              </m:e>
                              <m:sub/>
                              <m:sup>
                                <m:r>
                                  <a:rPr lang="en-US" sz="2200" i="1">
                                    <a:latin typeface="Cambria Math"/>
                                  </a:rPr>
                                  <m:t>2</m:t>
                                </m:r>
                              </m:sup>
                            </m:sSub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r>
                              <a:rPr lang="en-US" sz="2200" i="1">
                                <a:latin typeface="Cambria Math"/>
                              </a:rPr>
                              <m:t>−2</m:t>
                            </m:r>
                          </m:den>
                        </m:f>
                      </m:e>
                    </m:rad>
                  </m:oMath>
                </a14:m>
                <a:endParaRPr lang="en-US" sz="2200" dirty="0"/>
              </a:p>
              <a:p>
                <a:r>
                  <a:rPr lang="en-US" sz="2200" dirty="0"/>
                  <a:t>if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1</m:t>
                        </m:r>
                      </m:sub>
                    </m:sSub>
                  </m:oMath>
                </a14:m>
                <a:r>
                  <a:rPr lang="en-US" sz="2200" b="1" dirty="0"/>
                  <a:t> </a:t>
                </a:r>
                <a:r>
                  <a:rPr lang="en-US" sz="2200" dirty="0"/>
                  <a:t>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2</m:t>
                        </m:r>
                      </m:sub>
                    </m:sSub>
                  </m:oMath>
                </a14:m>
                <a:r>
                  <a:rPr lang="en-US" sz="2200" b="1" dirty="0"/>
                  <a:t> </a:t>
                </a:r>
                <a:r>
                  <a:rPr lang="en-US" sz="2200" dirty="0"/>
                  <a:t>are not given</a:t>
                </a:r>
              </a:p>
              <a:p>
                <a:pPr marL="0" indent="0">
                  <a:buNone/>
                </a:pPr>
                <a:r>
                  <a:rPr lang="en-US" sz="2200" dirty="0"/>
                  <a:t>Then </a:t>
                </a:r>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𝑆</m:t>
                      </m:r>
                      <m:r>
                        <a:rPr lang="en-US" sz="2200" i="1">
                          <a:latin typeface="Cambria Math"/>
                        </a:rPr>
                        <m:t>=</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e>
                                      </m:d>
                                    </m:e>
                                    <m:sup>
                                      <m:r>
                                        <a:rPr lang="en-US" sz="2200" i="1">
                                          <a:latin typeface="Cambria Math"/>
                                        </a:rPr>
                                        <m:t>2</m:t>
                                      </m:r>
                                    </m:sup>
                                  </m:sSup>
                                </m:e>
                              </m:nary>
                              <m:r>
                                <a:rPr lang="en-US" sz="2200" i="1">
                                  <a:latin typeface="Cambria Math"/>
                                </a:rPr>
                                <m:t>+</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e>
                                      </m:d>
                                    </m:e>
                                    <m:sup>
                                      <m:r>
                                        <a:rPr lang="en-US" sz="2200" i="1">
                                          <a:latin typeface="Cambria Math"/>
                                        </a:rPr>
                                        <m:t>2</m:t>
                                      </m:r>
                                    </m:sup>
                                  </m:sSup>
                                </m:e>
                              </m:nary>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r>
                                <a:rPr lang="en-US" sz="2200" i="1">
                                  <a:latin typeface="Cambria Math"/>
                                </a:rPr>
                                <m:t>−2</m:t>
                              </m:r>
                            </m:den>
                          </m:f>
                        </m:e>
                      </m:rad>
                    </m:oMath>
                  </m:oMathPara>
                </a14:m>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40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EDBFB32A-0F9F-44DF-A54C-0C6170574718}"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t-Test (</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174612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Example-1 </a:t>
                </a:r>
                <a:r>
                  <a:rPr lang="en-US" sz="2200" dirty="0">
                    <a:latin typeface="Times New Roman" pitchFamily="18" charset="0"/>
                    <a:cs typeface="Times New Roman" pitchFamily="18" charset="0"/>
                  </a:rPr>
                  <a:t>Samples of sizes 10 and 14 were taken from two normal populations with S.D. 3.5 and 5.2. The sample means were found to be 20.3 and 18.6. Test that whether the means of two populations are the same at 5% level.</a:t>
                </a:r>
              </a:p>
              <a:p>
                <a:pPr marL="0" indent="0">
                  <a:buNone/>
                </a:pPr>
                <a:r>
                  <a:rPr lang="en-US" sz="2200" b="1" dirty="0"/>
                  <a:t>Sol:</a:t>
                </a:r>
              </a:p>
              <a:p>
                <a:pPr marL="0" indent="0">
                  <a:buNone/>
                </a:pPr>
                <a:r>
                  <a:rPr lang="en-US" sz="2200" dirty="0"/>
                  <a:t>Here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=10,</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r>
                      <a:rPr lang="en-US" sz="2200" i="1">
                        <a:latin typeface="Cambria Math"/>
                      </a:rPr>
                      <m:t>=14,</m:t>
                    </m:r>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1</m:t>
                        </m:r>
                      </m:sub>
                    </m:sSub>
                    <m:r>
                      <a:rPr lang="en-US" sz="2200" i="1">
                        <a:latin typeface="Cambria Math"/>
                      </a:rPr>
                      <m:t>=3.5,</m:t>
                    </m:r>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2</m:t>
                        </m:r>
                      </m:sub>
                    </m:sSub>
                    <m:r>
                      <a:rPr lang="en-US" sz="2200" i="1">
                        <a:latin typeface="Cambria Math"/>
                      </a:rPr>
                      <m:t>=5.2</m:t>
                    </m:r>
                  </m:oMath>
                </a14:m>
                <a:endParaRPr lang="en-US" sz="2200" dirty="0"/>
              </a:p>
              <a:p>
                <a:pPr marL="0" indent="0">
                  <a:buNone/>
                </a:pPr>
                <a14:m>
                  <m:oMathPara xmlns:m="http://schemas.openxmlformats.org/officeDocument/2006/math">
                    <m:oMathParaPr>
                      <m:jc m:val="left"/>
                    </m:oMathParaPr>
                    <m:oMath xmlns:m="http://schemas.openxmlformats.org/officeDocument/2006/math">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=20.3,</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r>
                        <a:rPr lang="en-US" sz="2200" i="1">
                          <a:latin typeface="Cambria Math"/>
                        </a:rPr>
                        <m:t>=18.6</m:t>
                      </m:r>
                    </m:oMath>
                  </m:oMathPara>
                </a14:m>
                <a:endParaRPr lang="en-US" sz="2200" dirty="0"/>
              </a:p>
              <a:p>
                <a:pPr marL="0" indent="0" algn="just">
                  <a:buNone/>
                </a:pPr>
                <a:r>
                  <a:rPr lang="en-US" sz="2200" b="1" dirty="0">
                    <a:latin typeface="Times New Roman" pitchFamily="18" charset="0"/>
                    <a:cs typeface="Times New Roman" pitchFamily="18" charset="0"/>
                  </a:rPr>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m:t>
                    </m:r>
                  </m:oMath>
                </a14:m>
                <a:r>
                  <a:rPr lang="en-US" sz="2200" dirty="0">
                    <a:cs typeface="Times New Roman" pitchFamily="18" charset="0"/>
                  </a:rPr>
                  <a:t> </a:t>
                </a:r>
                <a14:m>
                  <m:oMath xmlns:m="http://schemas.openxmlformats.org/officeDocument/2006/math">
                    <m:sSub>
                      <m:sSubPr>
                        <m:ctrlPr>
                          <a:rPr lang="en-US" sz="2200" i="1">
                            <a:latin typeface="Cambria Math" panose="02040503050406030204" pitchFamily="18" charset="0"/>
                          </a:rPr>
                        </m:ctrlPr>
                      </m:sSubPr>
                      <m:e>
                        <m:r>
                          <m:rPr>
                            <m:sty m:val="p"/>
                          </m:rPr>
                          <a:rPr lang="en-US" sz="2200">
                            <a:latin typeface="Cambria Math"/>
                          </a:rPr>
                          <m:t>μ</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m:rPr>
                            <m:sty m:val="p"/>
                          </m:rPr>
                          <a:rPr lang="en-US" sz="2200">
                            <a:latin typeface="Cambria Math"/>
                          </a:rPr>
                          <m:t>μ</m:t>
                        </m:r>
                      </m:e>
                      <m:sub>
                        <m:r>
                          <a:rPr lang="en-US" sz="2200" i="1">
                            <a:latin typeface="Cambria Math"/>
                          </a:rPr>
                          <m:t>2</m:t>
                        </m:r>
                      </m:sub>
                    </m:sSub>
                  </m:oMath>
                </a14:m>
                <a:endParaRPr lang="en-US" sz="2200" i="1" dirty="0"/>
              </a:p>
              <a:p>
                <a:pPr marL="0" indent="0" algn="just">
                  <a:buNone/>
                </a:pP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1</m:t>
                        </m:r>
                      </m:sub>
                    </m:sSub>
                    <m:r>
                      <a:rPr lang="en-US" sz="2200" i="1">
                        <a:latin typeface="Cambria Math"/>
                      </a:rPr>
                      <m:t>:</m:t>
                    </m:r>
                  </m:oMath>
                </a14:m>
                <a:r>
                  <a:rPr lang="en-US" sz="2200" dirty="0">
                    <a:cs typeface="Times New Roman" pitchFamily="18" charset="0"/>
                  </a:rPr>
                  <a:t> </a:t>
                </a:r>
                <a14:m>
                  <m:oMath xmlns:m="http://schemas.openxmlformats.org/officeDocument/2006/math">
                    <m:sSub>
                      <m:sSubPr>
                        <m:ctrlPr>
                          <a:rPr lang="en-US" sz="2200" i="1">
                            <a:latin typeface="Cambria Math" panose="02040503050406030204" pitchFamily="18" charset="0"/>
                          </a:rPr>
                        </m:ctrlPr>
                      </m:sSubPr>
                      <m:e>
                        <m:r>
                          <m:rPr>
                            <m:sty m:val="p"/>
                          </m:rPr>
                          <a:rPr lang="en-US" sz="2200">
                            <a:latin typeface="Cambria Math"/>
                          </a:rPr>
                          <m:t>μ</m:t>
                        </m:r>
                      </m:e>
                      <m:sub>
                        <m:r>
                          <a:rPr lang="en-US" sz="2200" i="1">
                            <a:latin typeface="Cambria Math"/>
                          </a:rPr>
                          <m:t>1</m:t>
                        </m:r>
                      </m:sub>
                    </m:sSub>
                    <m:r>
                      <a:rPr lang="en-US" sz="2200">
                        <a:latin typeface="Cambria Math"/>
                        <a:ea typeface="Cambria Math"/>
                      </a:rPr>
                      <m:t>≠</m:t>
                    </m:r>
                    <m:sSub>
                      <m:sSubPr>
                        <m:ctrlPr>
                          <a:rPr lang="en-US" sz="2200" i="1">
                            <a:latin typeface="Cambria Math" panose="02040503050406030204" pitchFamily="18" charset="0"/>
                          </a:rPr>
                        </m:ctrlPr>
                      </m:sSubPr>
                      <m:e>
                        <m:r>
                          <m:rPr>
                            <m:sty m:val="p"/>
                          </m:rPr>
                          <a:rPr lang="en-US" sz="2200">
                            <a:latin typeface="Cambria Math"/>
                          </a:rPr>
                          <m:t>μ</m:t>
                        </m:r>
                      </m:e>
                      <m:sub>
                        <m:r>
                          <a:rPr lang="en-US" sz="2200" i="1">
                            <a:latin typeface="Cambria Math"/>
                          </a:rPr>
                          <m:t>2</m:t>
                        </m:r>
                      </m:sub>
                    </m:sSub>
                  </m:oMath>
                </a14:m>
                <a:endParaRPr lang="en-US" sz="2200" dirty="0">
                  <a:cs typeface="Times New Roman" pitchFamily="18" charset="0"/>
                </a:endParaRPr>
              </a:p>
              <a:p>
                <a:pPr marL="0" indent="0" algn="just">
                  <a:buNone/>
                </a:pPr>
                <a14:m>
                  <m:oMathPara xmlns:m="http://schemas.openxmlformats.org/officeDocument/2006/math">
                    <m:oMathParaPr>
                      <m:jc m:val="left"/>
                    </m:oMathParaPr>
                    <m:oMath xmlns:m="http://schemas.openxmlformats.org/officeDocument/2006/math">
                      <m:r>
                        <a:rPr lang="en-US" sz="2200" i="1">
                          <a:latin typeface="Cambria Math"/>
                          <a:ea typeface="Cambria Math"/>
                          <a:cs typeface="Times New Roman" pitchFamily="18" charset="0"/>
                        </a:rPr>
                        <m:t>𝛼</m:t>
                      </m:r>
                      <m:r>
                        <a:rPr lang="en-US" sz="2200" i="1">
                          <a:latin typeface="Cambria Math"/>
                          <a:ea typeface="Cambria Math"/>
                          <a:cs typeface="Times New Roman" pitchFamily="18" charset="0"/>
                        </a:rPr>
                        <m:t>=0.05</m:t>
                      </m:r>
                    </m:oMath>
                  </m:oMathPara>
                </a14:m>
                <a:endParaRPr lang="en-US" sz="2200" dirty="0">
                  <a:cs typeface="Times New Roman" pitchFamily="18" charset="0"/>
                </a:endParaRPr>
              </a:p>
              <a:p>
                <a:pPr marL="0" indent="0" algn="just">
                  <a:buNone/>
                </a:pPr>
                <a:r>
                  <a:rPr lang="en-US" sz="2200" dirty="0" smtClean="0">
                    <a:cs typeface="Times New Roman" pitchFamily="18" charset="0"/>
                  </a:rPr>
                  <a:t> </a:t>
                </a:r>
                <a:endParaRPr lang="en-US" sz="2200" dirty="0">
                  <a:cs typeface="Times New Roman" pitchFamily="18" charset="0"/>
                </a:endParaRPr>
              </a:p>
              <a:p>
                <a:pPr marL="0" indent="0" algn="just">
                  <a:buNone/>
                </a:pPr>
                <a:endParaRPr lang="en-US" sz="2200" dirty="0">
                  <a:cs typeface="Times New Roman" pitchFamily="18" charset="0"/>
                </a:endParaRPr>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943" r="-222" b="-291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14DBBD0-BE54-49C5-9397-2B9F6EB16683}"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 </a:t>
            </a:r>
            <a:r>
              <a:rPr lang="en-US" dirty="0"/>
              <a:t>Unit No. IV</a:t>
            </a:r>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t-Test (</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719432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lgn="just">
                  <a:buNone/>
                </a:pPr>
                <a14:m>
                  <m:oMath xmlns:m="http://schemas.openxmlformats.org/officeDocument/2006/math">
                    <m:r>
                      <a:rPr lang="en-US" sz="2200" i="1">
                        <a:latin typeface="Cambria Math"/>
                      </a:rPr>
                      <m:t>𝑡</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num>
                      <m:den>
                        <m:r>
                          <a:rPr lang="en-US" sz="2200" i="1">
                            <a:latin typeface="Cambria Math"/>
                          </a:rPr>
                          <m:t>𝑆</m:t>
                        </m:r>
                        <m:r>
                          <a:rPr lang="en-US" sz="2200" i="1">
                            <a:latin typeface="Cambria Math"/>
                          </a:rPr>
                          <m:t> </m:t>
                        </m:r>
                        <m:rad>
                          <m:radPr>
                            <m:degHide m:val="on"/>
                            <m:ctrlPr>
                              <a:rPr lang="en-US" sz="2200" i="1">
                                <a:latin typeface="Cambria Math" panose="02040503050406030204" pitchFamily="18" charset="0"/>
                                <a:ea typeface="Cambria Math"/>
                              </a:rPr>
                            </m:ctrlPr>
                          </m:radPr>
                          <m:deg/>
                          <m:e>
                            <m:f>
                              <m:fPr>
                                <m:ctrlPr>
                                  <a:rPr lang="en-US" sz="2200" i="1">
                                    <a:latin typeface="Cambria Math" panose="02040503050406030204" pitchFamily="18" charset="0"/>
                                    <a:ea typeface="Cambria Math"/>
                                  </a:rPr>
                                </m:ctrlPr>
                              </m:fPr>
                              <m:num>
                                <m:r>
                                  <a:rPr lang="en-US" sz="2200" i="1">
                                    <a:latin typeface="Cambria Math"/>
                                    <a:ea typeface="Cambria Math"/>
                                  </a:rPr>
                                  <m:t>1</m:t>
                                </m:r>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den>
                            </m:f>
                            <m:r>
                              <a:rPr lang="en-US" sz="2200" i="1">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1</m:t>
                                </m:r>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den>
                            </m:f>
                          </m:e>
                        </m:rad>
                      </m:den>
                    </m:f>
                  </m:oMath>
                </a14:m>
                <a:r>
                  <a:rPr lang="en-US" sz="2200" dirty="0">
                    <a:cs typeface="Times New Roman" pitchFamily="18" charset="0"/>
                  </a:rPr>
                  <a:t> where </a:t>
                </a:r>
                <a14:m>
                  <m:oMath xmlns:m="http://schemas.openxmlformats.org/officeDocument/2006/math">
                    <m:r>
                      <a:rPr lang="en-US" sz="2200" i="1">
                        <a:latin typeface="Cambria Math"/>
                      </a:rPr>
                      <m:t>𝑆</m:t>
                    </m:r>
                    <m:r>
                      <a:rPr lang="en-US" sz="2200" i="1">
                        <a:latin typeface="Cambria Math"/>
                      </a:rPr>
                      <m:t>=</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1</m:t>
                                    </m:r>
                                  </m:sub>
                                </m:sSub>
                              </m:e>
                              <m:sub/>
                              <m:sup>
                                <m:r>
                                  <a:rPr lang="en-US" sz="2200" i="1">
                                    <a:latin typeface="Cambria Math"/>
                                  </a:rPr>
                                  <m:t>2</m:t>
                                </m:r>
                              </m:sup>
                            </m:sSubSup>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sSubSup>
                              <m:sSubSupPr>
                                <m:ctrlPr>
                                  <a:rPr lang="en-US" sz="2200" i="1">
                                    <a:latin typeface="Cambria Math" panose="02040503050406030204" pitchFamily="18" charset="0"/>
                                  </a:rPr>
                                </m:ctrlPr>
                              </m:sSubSupP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2</m:t>
                                    </m:r>
                                  </m:sub>
                                </m:sSub>
                              </m:e>
                              <m:sub/>
                              <m:sup>
                                <m:r>
                                  <a:rPr lang="en-US" sz="2200" i="1">
                                    <a:latin typeface="Cambria Math"/>
                                  </a:rPr>
                                  <m:t>2</m:t>
                                </m:r>
                              </m:sup>
                            </m:sSub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r>
                              <a:rPr lang="en-US" sz="2200" i="1">
                                <a:latin typeface="Cambria Math"/>
                              </a:rPr>
                              <m:t>−2</m:t>
                            </m:r>
                          </m:den>
                        </m:f>
                      </m:e>
                    </m:rad>
                    <m:r>
                      <a:rPr lang="en-US" sz="2200" i="1">
                        <a:latin typeface="Cambria Math"/>
                      </a:rPr>
                      <m:t>=4.772</m:t>
                    </m:r>
                  </m:oMath>
                </a14:m>
                <a:r>
                  <a:rPr lang="en-US" sz="2200" dirty="0">
                    <a:cs typeface="Times New Roman" pitchFamily="18" charset="0"/>
                  </a:rPr>
                  <a:t> </a:t>
                </a:r>
              </a:p>
              <a:p>
                <a:pPr marL="0" indent="0" algn="just">
                  <a:buNone/>
                </a:pPr>
                <a:endParaRPr lang="en-US" sz="2200" i="1" dirty="0">
                  <a:latin typeface="Cambria Math"/>
                  <a:cs typeface="Times New Roman" pitchFamily="18" charset="0"/>
                </a:endParaRPr>
              </a:p>
              <a:p>
                <a:pPr marL="0" indent="0" algn="just">
                  <a:buNone/>
                </a:pPr>
                <a14:m>
                  <m:oMathPara xmlns:m="http://schemas.openxmlformats.org/officeDocument/2006/math">
                    <m:oMathParaPr>
                      <m:jc m:val="left"/>
                    </m:oMathParaPr>
                    <m:oMath xmlns:m="http://schemas.openxmlformats.org/officeDocument/2006/math">
                      <m:r>
                        <a:rPr lang="en-US" sz="2200" i="1">
                          <a:latin typeface="Cambria Math"/>
                          <a:cs typeface="Times New Roman" pitchFamily="18" charset="0"/>
                        </a:rPr>
                        <m:t>𝑡</m:t>
                      </m:r>
                      <m:r>
                        <a:rPr lang="en-US" sz="2200" i="1">
                          <a:latin typeface="Cambria Math"/>
                          <a:cs typeface="Times New Roman" pitchFamily="18" charset="0"/>
                        </a:rPr>
                        <m:t>=0.8604</m:t>
                      </m:r>
                    </m:oMath>
                  </m:oMathPara>
                </a14:m>
                <a:endParaRPr lang="en-US" sz="2200" dirty="0">
                  <a:cs typeface="Times New Roman" pitchFamily="18" charset="0"/>
                </a:endParaRPr>
              </a:p>
              <a:p>
                <a:pPr marL="0" indent="0" algn="just">
                  <a:buNone/>
                </a:pPr>
                <a:r>
                  <a:rPr lang="en-US" sz="2200" dirty="0">
                    <a:cs typeface="Times New Roman" pitchFamily="18" charset="0"/>
                  </a:rPr>
                  <a:t>Degree of freedom =</a:t>
                </a:r>
                <a14:m>
                  <m:oMath xmlns:m="http://schemas.openxmlformats.org/officeDocument/2006/math">
                    <m:r>
                      <a:rPr lang="en-US" sz="2200" i="1">
                        <a:latin typeface="Cambria Math"/>
                        <a:cs typeface="Times New Roman" pitchFamily="18" charset="0"/>
                      </a:rPr>
                      <m:t>10+14−2=22</m:t>
                    </m:r>
                  </m:oMath>
                </a14:m>
                <a:endParaRPr lang="en-US" sz="2200" dirty="0">
                  <a:cs typeface="Times New Roman" pitchFamily="18" charset="0"/>
                </a:endParaRPr>
              </a:p>
              <a:p>
                <a:pPr marL="0" indent="0">
                  <a:buNone/>
                </a:pPr>
                <a:r>
                  <a:rPr lang="en-US" sz="2200" dirty="0">
                    <a:cs typeface="Times New Roman" pitchFamily="18" charset="0"/>
                  </a:rPr>
                  <a:t>Table value: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𝑡</m:t>
                        </m:r>
                      </m:e>
                      <m:sub>
                        <m:d>
                          <m:dPr>
                            <m:ctrlPr>
                              <a:rPr lang="en-US" sz="2200" i="1">
                                <a:latin typeface="Cambria Math" panose="02040503050406030204" pitchFamily="18" charset="0"/>
                              </a:rPr>
                            </m:ctrlPr>
                          </m:dPr>
                          <m:e>
                            <m:r>
                              <a:rPr lang="en-US" sz="2200" i="1">
                                <a:latin typeface="Cambria Math"/>
                              </a:rPr>
                              <m:t>22</m:t>
                            </m:r>
                          </m:e>
                        </m:d>
                      </m:sub>
                    </m:sSub>
                    <m:r>
                      <a:rPr lang="en-US" sz="2200" i="1">
                        <a:latin typeface="Cambria Math"/>
                      </a:rPr>
                      <m:t>(0.05)=2.07</m:t>
                    </m:r>
                  </m:oMath>
                </a14:m>
                <a:endParaRPr lang="en-US" sz="2200" dirty="0">
                  <a:cs typeface="Times New Roman" pitchFamily="18" charset="0"/>
                </a:endParaRPr>
              </a:p>
              <a:p>
                <a:pPr marL="0" indent="0">
                  <a:buNone/>
                </a:pPr>
                <a:r>
                  <a:rPr lang="en-US" sz="2200" dirty="0">
                    <a:cs typeface="Times New Roman" pitchFamily="18" charset="0"/>
                  </a:rPr>
                  <a:t>Conclusion : </a:t>
                </a:r>
                <a14:m>
                  <m:oMath xmlns:m="http://schemas.openxmlformats.org/officeDocument/2006/math">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a:rPr lang="en-US" sz="2200" i="1">
                                <a:latin typeface="Cambria Math"/>
                              </a:rPr>
                              <m:t>𝑡</m:t>
                            </m:r>
                          </m:e>
                        </m:d>
                      </m:e>
                      <m:sub>
                        <m:r>
                          <a:rPr lang="en-US" sz="2200" i="1">
                            <a:latin typeface="Cambria Math"/>
                          </a:rPr>
                          <m:t>𝑐𝑎𝑙</m:t>
                        </m:r>
                      </m:sub>
                    </m:sSub>
                    <m:r>
                      <a:rPr lang="en-US" sz="2200" i="1">
                        <a:latin typeface="Cambria Math"/>
                      </a:rPr>
                      <m:t>&lt;</m:t>
                    </m:r>
                    <m:r>
                      <a:rPr lang="en-US" sz="2200" i="1">
                        <a:latin typeface="Cambria Math"/>
                      </a:rPr>
                      <m:t>𝑡𝑎𝑏𝑙𝑒</m:t>
                    </m:r>
                    <m:r>
                      <a:rPr lang="en-US" sz="2200" i="1">
                        <a:latin typeface="Cambria Math"/>
                      </a:rPr>
                      <m:t> </m:t>
                    </m:r>
                    <m:r>
                      <a:rPr lang="en-US" sz="2200" i="1">
                        <a:latin typeface="Cambria Math"/>
                      </a:rPr>
                      <m:t>𝑣𝑎𝑙𝑢𝑒</m:t>
                    </m:r>
                  </m:oMath>
                </a14:m>
                <a:endParaRPr lang="en-US" sz="2200" dirty="0">
                  <a:cs typeface="Times New Roman" pitchFamily="18" charset="0"/>
                </a:endParaRPr>
              </a:p>
              <a:p>
                <a:pPr marL="0" indent="0">
                  <a:buNone/>
                </a:pPr>
                <a:r>
                  <a:rPr lang="en-US" sz="2200" dirty="0">
                    <a:cs typeface="Times New Roman" pitchFamily="18" charset="0"/>
                  </a:rPr>
                  <a:t>So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cs typeface="Times New Roman" pitchFamily="18" charset="0"/>
                  </a:rPr>
                  <a:t> is accepted.</a:t>
                </a:r>
              </a:p>
              <a:p>
                <a:pPr marL="0" indent="0">
                  <a:buNone/>
                </a:pPr>
                <a:r>
                  <a:rPr lang="en-US" sz="2200" b="1" dirty="0"/>
                  <a:t>Example-2: </a:t>
                </a:r>
                <a:r>
                  <a:rPr lang="en-US" sz="2200" dirty="0"/>
                  <a:t>The height of 6 randomly sailors 63,65,68,69,71 and 72. Those of 9 randomly chosen soldiers are 61,62,65,66,69,70,71,72 and 73.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9357AFD-68CB-4091-A92E-0DF68A0E66C4}"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IV</a:t>
            </a:r>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t-Test (</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16007963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Test whether the sailors are on the avg. taller than soldiers. (Test at 5% level of significance)</a:t>
                </a:r>
              </a:p>
              <a:p>
                <a:pPr marL="0" indent="0">
                  <a:buNone/>
                </a:pPr>
                <a:r>
                  <a:rPr lang="en-US" sz="2200" b="1" dirty="0"/>
                  <a:t>Sol:</a:t>
                </a:r>
              </a:p>
              <a:p>
                <a:pPr marL="0" indent="0">
                  <a:buNone/>
                </a:pPr>
                <a:r>
                  <a:rPr lang="en-US" sz="2200" dirty="0"/>
                  <a:t>Let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oMath>
                </a14:m>
                <a:r>
                  <a:rPr lang="en-US" sz="2200" dirty="0"/>
                  <a:t>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oMath>
                </a14:m>
                <a:r>
                  <a:rPr lang="en-US" sz="2200" dirty="0"/>
                  <a:t> be two samples denoting the height of sailors &amp; soldiers.</a:t>
                </a:r>
              </a:p>
              <a:p>
                <a:pPr marL="0" indent="0">
                  <a:buNone/>
                </a:pPr>
                <a:r>
                  <a:rPr lang="en-US" sz="2200" dirty="0"/>
                  <a:t>Here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=6,</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r>
                      <a:rPr lang="en-US" sz="2200" i="1">
                        <a:latin typeface="Cambria Math"/>
                      </a:rPr>
                      <m:t>=9</m:t>
                    </m:r>
                  </m:oMath>
                </a14:m>
                <a:endParaRPr lang="en-US" sz="2200" dirty="0" smtClean="0"/>
              </a:p>
              <a:p>
                <a:pPr marL="0" indent="0">
                  <a:buNone/>
                </a:pPr>
                <a:r>
                  <a:rPr lang="en-US" sz="2200" dirty="0"/>
                  <a:t>Now </a:t>
                </a:r>
                <a14:m>
                  <m:oMath xmlns:m="http://schemas.openxmlformats.org/officeDocument/2006/math">
                    <m:r>
                      <a:rPr lang="en-US" sz="2200" i="1">
                        <a:latin typeface="Cambria Math"/>
                      </a:rPr>
                      <m:t>𝑆</m:t>
                    </m:r>
                    <m:r>
                      <a:rPr lang="en-US" sz="2200" i="1">
                        <a:latin typeface="Cambria Math"/>
                      </a:rPr>
                      <m:t>=</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e>
                                    </m:d>
                                  </m:e>
                                  <m:sup>
                                    <m:r>
                                      <a:rPr lang="en-US" sz="2200" i="1">
                                        <a:latin typeface="Cambria Math"/>
                                      </a:rPr>
                                      <m:t>2</m:t>
                                    </m:r>
                                  </m:sup>
                                </m:sSup>
                              </m:e>
                            </m:nary>
                            <m:r>
                              <a:rPr lang="en-US" sz="2200" i="1">
                                <a:latin typeface="Cambria Math"/>
                              </a:rPr>
                              <m:t>+</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e>
                                    </m:d>
                                  </m:e>
                                  <m:sup>
                                    <m:r>
                                      <a:rPr lang="en-US" sz="2200" i="1">
                                        <a:latin typeface="Cambria Math"/>
                                      </a:rPr>
                                      <m:t>2</m:t>
                                    </m:r>
                                  </m:sup>
                                </m:sSup>
                              </m:e>
                            </m:nary>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r>
                              <a:rPr lang="en-US" sz="2200" i="1">
                                <a:latin typeface="Cambria Math"/>
                              </a:rPr>
                              <m:t>−2</m:t>
                            </m:r>
                          </m:den>
                        </m:f>
                      </m:e>
                    </m:rad>
                    <m:r>
                      <a:rPr lang="en-US" sz="2200" i="1">
                        <a:latin typeface="Cambria Math"/>
                      </a:rPr>
                      <m:t>=4.038,            </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=68,</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r>
                      <a:rPr lang="en-US" sz="2200" i="1">
                        <a:latin typeface="Cambria Math"/>
                      </a:rPr>
                      <m:t>=67.66</m:t>
                    </m:r>
                  </m:oMath>
                </a14:m>
                <a:endParaRPr lang="en-US" sz="2200" dirty="0"/>
              </a:p>
              <a:p>
                <a:pPr marL="0" indent="0" algn="just">
                  <a:buNone/>
                </a:pPr>
                <a:endParaRPr lang="en-US" sz="2200" i="1" dirty="0">
                  <a:latin typeface="Cambria Math"/>
                </a:endParaRPr>
              </a:p>
              <a:p>
                <a:pPr marL="0" indent="0" algn="just">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m:t>
                    </m:r>
                  </m:oMath>
                </a14:m>
                <a:r>
                  <a:rPr lang="en-US" sz="2200" dirty="0">
                    <a:cs typeface="Times New Roman" pitchFamily="18" charset="0"/>
                  </a:rPr>
                  <a:t> </a:t>
                </a:r>
                <a14:m>
                  <m:oMath xmlns:m="http://schemas.openxmlformats.org/officeDocument/2006/math">
                    <m:sSub>
                      <m:sSubPr>
                        <m:ctrlPr>
                          <a:rPr lang="en-US" sz="2200" i="1">
                            <a:latin typeface="Cambria Math" panose="02040503050406030204" pitchFamily="18" charset="0"/>
                          </a:rPr>
                        </m:ctrlPr>
                      </m:sSubPr>
                      <m:e>
                        <m:r>
                          <m:rPr>
                            <m:sty m:val="p"/>
                          </m:rPr>
                          <a:rPr lang="en-US" sz="2200">
                            <a:latin typeface="Cambria Math"/>
                          </a:rPr>
                          <m:t>μ</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m:rPr>
                            <m:sty m:val="p"/>
                          </m:rPr>
                          <a:rPr lang="en-US" sz="2200">
                            <a:latin typeface="Cambria Math"/>
                          </a:rPr>
                          <m:t>μ</m:t>
                        </m:r>
                      </m:e>
                      <m:sub>
                        <m:r>
                          <a:rPr lang="en-US" sz="2200" i="1">
                            <a:latin typeface="Cambria Math"/>
                          </a:rPr>
                          <m:t>2</m:t>
                        </m:r>
                      </m:sub>
                    </m:sSub>
                  </m:oMath>
                </a14:m>
                <a:endParaRPr lang="en-US" sz="2200" i="1" dirty="0"/>
              </a:p>
              <a:p>
                <a:pPr marL="0" indent="0" algn="just">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1</m:t>
                        </m:r>
                      </m:sub>
                    </m:sSub>
                    <m:r>
                      <a:rPr lang="en-US" sz="2200" i="1">
                        <a:latin typeface="Cambria Math"/>
                      </a:rPr>
                      <m:t>:</m:t>
                    </m:r>
                  </m:oMath>
                </a14:m>
                <a:r>
                  <a:rPr lang="en-US" sz="2200" dirty="0">
                    <a:cs typeface="Times New Roman" pitchFamily="18" charset="0"/>
                  </a:rPr>
                  <a:t> </a:t>
                </a:r>
                <a14:m>
                  <m:oMath xmlns:m="http://schemas.openxmlformats.org/officeDocument/2006/math">
                    <m:sSub>
                      <m:sSubPr>
                        <m:ctrlPr>
                          <a:rPr lang="en-US" sz="2200" i="1">
                            <a:latin typeface="Cambria Math" panose="02040503050406030204" pitchFamily="18" charset="0"/>
                          </a:rPr>
                        </m:ctrlPr>
                      </m:sSubPr>
                      <m:e>
                        <m:r>
                          <m:rPr>
                            <m:sty m:val="p"/>
                          </m:rPr>
                          <a:rPr lang="en-US" sz="2200">
                            <a:latin typeface="Cambria Math"/>
                          </a:rPr>
                          <m:t>μ</m:t>
                        </m:r>
                      </m:e>
                      <m:sub>
                        <m:r>
                          <a:rPr lang="en-US" sz="2200" i="1">
                            <a:latin typeface="Cambria Math"/>
                          </a:rPr>
                          <m:t>1</m:t>
                        </m:r>
                      </m:sub>
                    </m:sSub>
                    <m:r>
                      <a:rPr lang="en-US" sz="2200">
                        <a:latin typeface="Cambria Math"/>
                      </a:rPr>
                      <m:t>&gt;</m:t>
                    </m:r>
                    <m:sSub>
                      <m:sSubPr>
                        <m:ctrlPr>
                          <a:rPr lang="en-US" sz="2200" i="1">
                            <a:latin typeface="Cambria Math" panose="02040503050406030204" pitchFamily="18" charset="0"/>
                          </a:rPr>
                        </m:ctrlPr>
                      </m:sSubPr>
                      <m:e>
                        <m:r>
                          <m:rPr>
                            <m:sty m:val="p"/>
                          </m:rPr>
                          <a:rPr lang="en-US" sz="2200">
                            <a:latin typeface="Cambria Math"/>
                          </a:rPr>
                          <m:t>μ</m:t>
                        </m:r>
                      </m:e>
                      <m:sub>
                        <m:r>
                          <a:rPr lang="en-US" sz="2200" i="1">
                            <a:latin typeface="Cambria Math"/>
                          </a:rPr>
                          <m:t>2</m:t>
                        </m:r>
                      </m:sub>
                    </m:sSub>
                  </m:oMath>
                </a14:m>
                <a:r>
                  <a:rPr lang="en-US" sz="2200" dirty="0">
                    <a:cs typeface="Times New Roman" pitchFamily="18" charset="0"/>
                  </a:rPr>
                  <a:t> (Single tailed test)</a:t>
                </a:r>
              </a:p>
              <a:p>
                <a:pPr marL="0" indent="0" algn="just">
                  <a:buNone/>
                </a:pPr>
                <a14:m>
                  <m:oMathPara xmlns:m="http://schemas.openxmlformats.org/officeDocument/2006/math">
                    <m:oMathParaPr>
                      <m:jc m:val="left"/>
                    </m:oMathParaPr>
                    <m:oMath xmlns:m="http://schemas.openxmlformats.org/officeDocument/2006/math">
                      <m:r>
                        <a:rPr lang="en-US" sz="2200" i="1">
                          <a:latin typeface="Cambria Math"/>
                          <a:ea typeface="Cambria Math"/>
                          <a:cs typeface="Times New Roman" pitchFamily="18" charset="0"/>
                        </a:rPr>
                        <m:t>𝛼</m:t>
                      </m:r>
                      <m:r>
                        <a:rPr lang="en-US" sz="2200" i="1">
                          <a:latin typeface="Cambria Math"/>
                          <a:ea typeface="Cambria Math"/>
                          <a:cs typeface="Times New Roman" pitchFamily="18" charset="0"/>
                        </a:rPr>
                        <m:t>=0.05</m:t>
                      </m:r>
                    </m:oMath>
                  </m:oMathPara>
                </a14:m>
                <a:endParaRPr lang="en-US" sz="2200" dirty="0">
                  <a:cs typeface="Times New Roman" pitchFamily="18" charset="0"/>
                </a:endParaRP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889" b="-71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7990B07-E19F-4928-B269-73BD8388F2D2}"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t-Test (</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3608100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r>
              <a:rPr lang="en-US" sz="2200" dirty="0" smtClean="0"/>
              <a:t>a</a:t>
            </a:r>
            <a:endParaRPr lang="en-US" sz="2200" dirty="0"/>
          </a:p>
        </p:txBody>
      </p:sp>
      <p:sp>
        <p:nvSpPr>
          <p:cNvPr id="4" name="Date Placeholder 3"/>
          <p:cNvSpPr>
            <a:spLocks noGrp="1"/>
          </p:cNvSpPr>
          <p:nvPr>
            <p:ph type="dt" sz="half" idx="10"/>
          </p:nvPr>
        </p:nvSpPr>
        <p:spPr/>
        <p:txBody>
          <a:bodyPr/>
          <a:lstStyle/>
          <a:p>
            <a:fld id="{188DD37C-FFF0-4D02-94EE-74F47148A5AA}"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93800"/>
            <a:ext cx="8229600" cy="446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t-Test (</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8014479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1000"/>
                                        <p:tgtEl>
                                          <p:spTgt spid="3">
                                            <p:txEl>
                                              <p:pRg st="10" end="10"/>
                                            </p:txEl>
                                          </p:spTgt>
                                        </p:tgtEl>
                                      </p:cBhvr>
                                    </p:animEffect>
                                    <p:anim calcmode="lin" valueType="num">
                                      <p:cBhvr>
                                        <p:cTn id="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lgn="just">
                  <a:buNone/>
                </a:pPr>
                <a14:m>
                  <m:oMath xmlns:m="http://schemas.openxmlformats.org/officeDocument/2006/math">
                    <m:r>
                      <a:rPr lang="en-US" sz="2200" i="1">
                        <a:latin typeface="Cambria Math"/>
                      </a:rPr>
                      <m:t>𝑡</m:t>
                    </m:r>
                    <m:r>
                      <a:rPr lang="en-US" sz="2200" i="1">
                        <a:latin typeface="Cambria Math"/>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num>
                      <m:den>
                        <m:r>
                          <a:rPr lang="en-US" sz="2200" i="1">
                            <a:latin typeface="Cambria Math"/>
                          </a:rPr>
                          <m:t>𝑆</m:t>
                        </m:r>
                        <m:r>
                          <a:rPr lang="en-US" sz="2200" i="1">
                            <a:latin typeface="Cambria Math"/>
                          </a:rPr>
                          <m:t> </m:t>
                        </m:r>
                        <m:rad>
                          <m:radPr>
                            <m:degHide m:val="on"/>
                            <m:ctrlPr>
                              <a:rPr lang="en-US" sz="2200" i="1">
                                <a:latin typeface="Cambria Math" panose="02040503050406030204" pitchFamily="18" charset="0"/>
                                <a:ea typeface="Cambria Math"/>
                              </a:rPr>
                            </m:ctrlPr>
                          </m:radPr>
                          <m:deg/>
                          <m:e>
                            <m:f>
                              <m:fPr>
                                <m:ctrlPr>
                                  <a:rPr lang="en-US" sz="2200" i="1">
                                    <a:latin typeface="Cambria Math" panose="02040503050406030204" pitchFamily="18" charset="0"/>
                                    <a:ea typeface="Cambria Math"/>
                                  </a:rPr>
                                </m:ctrlPr>
                              </m:fPr>
                              <m:num>
                                <m:r>
                                  <a:rPr lang="en-US" sz="2200" i="1">
                                    <a:latin typeface="Cambria Math"/>
                                    <a:ea typeface="Cambria Math"/>
                                  </a:rPr>
                                  <m:t>1</m:t>
                                </m:r>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den>
                            </m:f>
                            <m:r>
                              <a:rPr lang="en-US" sz="2200" i="1">
                                <a:latin typeface="Cambria Math"/>
                                <a:ea typeface="Cambria Math"/>
                              </a:rPr>
                              <m:t>+</m:t>
                            </m:r>
                            <m:f>
                              <m:fPr>
                                <m:ctrlPr>
                                  <a:rPr lang="en-US" sz="2200" i="1">
                                    <a:latin typeface="Cambria Math" panose="02040503050406030204" pitchFamily="18" charset="0"/>
                                    <a:ea typeface="Cambria Math"/>
                                  </a:rPr>
                                </m:ctrlPr>
                              </m:fPr>
                              <m:num>
                                <m:r>
                                  <a:rPr lang="en-US" sz="2200" i="1">
                                    <a:latin typeface="Cambria Math"/>
                                    <a:ea typeface="Cambria Math"/>
                                  </a:rPr>
                                  <m:t>1</m:t>
                                </m:r>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den>
                            </m:f>
                          </m:e>
                        </m:rad>
                      </m:den>
                    </m:f>
                  </m:oMath>
                </a14:m>
                <a:r>
                  <a:rPr lang="en-US" sz="2200" dirty="0">
                    <a:cs typeface="Times New Roman" pitchFamily="18" charset="0"/>
                  </a:rPr>
                  <a:t> where</a:t>
                </a:r>
                <a14:m>
                  <m:oMath xmlns:m="http://schemas.openxmlformats.org/officeDocument/2006/math">
                    <m:r>
                      <a:rPr lang="en-US" sz="2200">
                        <a:latin typeface="Cambria Math"/>
                      </a:rPr>
                      <m:t> </m:t>
                    </m:r>
                    <m:r>
                      <a:rPr lang="en-US" sz="2200" i="1">
                        <a:latin typeface="Cambria Math"/>
                      </a:rPr>
                      <m:t>𝑆</m:t>
                    </m:r>
                    <m:r>
                      <a:rPr lang="en-US" sz="2200" i="1">
                        <a:latin typeface="Cambria Math"/>
                      </a:rPr>
                      <m:t>=</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acc>
                                      </m:e>
                                    </m:d>
                                  </m:e>
                                  <m:sup>
                                    <m:r>
                                      <a:rPr lang="en-US" sz="2200" i="1">
                                        <a:latin typeface="Cambria Math"/>
                                      </a:rPr>
                                      <m:t>2</m:t>
                                    </m:r>
                                  </m:sup>
                                </m:sSup>
                              </m:e>
                            </m:nary>
                            <m:r>
                              <a:rPr lang="en-US" sz="2200" i="1">
                                <a:latin typeface="Cambria Math"/>
                              </a:rPr>
                              <m:t>+</m:t>
                            </m:r>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r>
                                          <a:rPr lang="en-US" sz="2200" i="1">
                                            <a:latin typeface="Cambria Math"/>
                                          </a:rPr>
                                          <m:t>−</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acc>
                                      </m:e>
                                    </m:d>
                                  </m:e>
                                  <m:sup>
                                    <m:r>
                                      <a:rPr lang="en-US" sz="2200" i="1">
                                        <a:latin typeface="Cambria Math"/>
                                      </a:rPr>
                                      <m:t>2</m:t>
                                    </m:r>
                                  </m:sup>
                                </m:sSup>
                              </m:e>
                            </m:nary>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r>
                              <a:rPr lang="en-US" sz="2200" i="1">
                                <a:latin typeface="Cambria Math"/>
                              </a:rPr>
                              <m:t>−2</m:t>
                            </m:r>
                          </m:den>
                        </m:f>
                      </m:e>
                    </m:rad>
                    <m:r>
                      <a:rPr lang="en-US" sz="2200" i="1">
                        <a:latin typeface="Cambria Math"/>
                      </a:rPr>
                      <m:t>=4.038</m:t>
                    </m:r>
                  </m:oMath>
                </a14:m>
                <a:endParaRPr lang="en-US" sz="2200" dirty="0">
                  <a:cs typeface="Times New Roman" pitchFamily="18" charset="0"/>
                </a:endParaRPr>
              </a:p>
              <a:p>
                <a:pPr marL="0" indent="0" algn="just">
                  <a:buNone/>
                </a:pPr>
                <a:endParaRPr lang="en-US" sz="2200" i="1" dirty="0">
                  <a:latin typeface="Cambria Math"/>
                  <a:cs typeface="Times New Roman" pitchFamily="18" charset="0"/>
                </a:endParaRPr>
              </a:p>
              <a:p>
                <a:pPr marL="0" indent="0" algn="just">
                  <a:buNone/>
                </a:pPr>
                <a14:m>
                  <m:oMathPara xmlns:m="http://schemas.openxmlformats.org/officeDocument/2006/math">
                    <m:oMathParaPr>
                      <m:jc m:val="left"/>
                    </m:oMathParaPr>
                    <m:oMath xmlns:m="http://schemas.openxmlformats.org/officeDocument/2006/math">
                      <m:r>
                        <a:rPr lang="en-US" sz="2200" i="1">
                          <a:latin typeface="Cambria Math"/>
                          <a:cs typeface="Times New Roman" pitchFamily="18" charset="0"/>
                        </a:rPr>
                        <m:t>𝑡</m:t>
                      </m:r>
                      <m:r>
                        <a:rPr lang="en-US" sz="2200" i="1">
                          <a:latin typeface="Cambria Math"/>
                          <a:cs typeface="Times New Roman" pitchFamily="18" charset="0"/>
                        </a:rPr>
                        <m:t>=0.1597</m:t>
                      </m:r>
                    </m:oMath>
                  </m:oMathPara>
                </a14:m>
                <a:endParaRPr lang="en-US" sz="2200" dirty="0">
                  <a:cs typeface="Times New Roman" pitchFamily="18" charset="0"/>
                </a:endParaRPr>
              </a:p>
              <a:p>
                <a:pPr marL="0" indent="0" algn="just">
                  <a:buNone/>
                </a:pPr>
                <a:r>
                  <a:rPr lang="en-US" sz="2200" dirty="0" smtClean="0">
                    <a:cs typeface="Times New Roman" pitchFamily="18" charset="0"/>
                  </a:rPr>
                  <a:t>Degree </a:t>
                </a:r>
                <a:r>
                  <a:rPr lang="en-US" sz="2200" dirty="0">
                    <a:cs typeface="Times New Roman" pitchFamily="18" charset="0"/>
                  </a:rPr>
                  <a:t>of freedom =</a:t>
                </a:r>
                <a14:m>
                  <m:oMath xmlns:m="http://schemas.openxmlformats.org/officeDocument/2006/math">
                    <m:r>
                      <a:rPr lang="en-US" sz="2200" i="1" dirty="0">
                        <a:latin typeface="Cambria Math"/>
                        <a:cs typeface="Times New Roman" pitchFamily="18" charset="0"/>
                      </a:rPr>
                      <m:t>6</m:t>
                    </m:r>
                    <m:r>
                      <a:rPr lang="en-US" sz="2200" i="1">
                        <a:latin typeface="Cambria Math"/>
                        <a:cs typeface="Times New Roman" pitchFamily="18" charset="0"/>
                      </a:rPr>
                      <m:t>+9−2=13</m:t>
                    </m:r>
                  </m:oMath>
                </a14:m>
                <a:endParaRPr lang="en-US" sz="2200" dirty="0">
                  <a:cs typeface="Times New Roman" pitchFamily="18" charset="0"/>
                </a:endParaRPr>
              </a:p>
              <a:p>
                <a:pPr marL="0" indent="0">
                  <a:buNone/>
                </a:pPr>
                <a:r>
                  <a:rPr lang="en-US" sz="2200" dirty="0">
                    <a:cs typeface="Times New Roman" pitchFamily="18" charset="0"/>
                  </a:rPr>
                  <a:t>Table value: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𝑡</m:t>
                        </m:r>
                      </m:e>
                      <m:sub>
                        <m:d>
                          <m:dPr>
                            <m:ctrlPr>
                              <a:rPr lang="en-US" sz="2200" i="1">
                                <a:latin typeface="Cambria Math" panose="02040503050406030204" pitchFamily="18" charset="0"/>
                              </a:rPr>
                            </m:ctrlPr>
                          </m:dPr>
                          <m:e>
                            <m:r>
                              <a:rPr lang="en-US" sz="2200" i="1">
                                <a:latin typeface="Cambria Math"/>
                              </a:rPr>
                              <m:t>13</m:t>
                            </m:r>
                          </m:e>
                        </m:d>
                      </m:sub>
                    </m:sSub>
                    <m:r>
                      <a:rPr lang="en-US" sz="2200" i="1">
                        <a:latin typeface="Cambria Math"/>
                      </a:rPr>
                      <m:t>(0.05)=1.77</m:t>
                    </m:r>
                  </m:oMath>
                </a14:m>
                <a:endParaRPr lang="en-US" sz="2200" dirty="0">
                  <a:cs typeface="Times New Roman" pitchFamily="18" charset="0"/>
                </a:endParaRPr>
              </a:p>
              <a:p>
                <a:pPr marL="0" indent="0">
                  <a:buNone/>
                </a:pPr>
                <a:r>
                  <a:rPr lang="en-US" sz="2200" dirty="0">
                    <a:cs typeface="Times New Roman" pitchFamily="18" charset="0"/>
                  </a:rPr>
                  <a:t>Conclusion : </a:t>
                </a:r>
                <a14:m>
                  <m:oMath xmlns:m="http://schemas.openxmlformats.org/officeDocument/2006/math">
                    <m:sSub>
                      <m:sSubPr>
                        <m:ctrlPr>
                          <a:rPr lang="en-US" sz="2200" i="1">
                            <a:latin typeface="Cambria Math" panose="02040503050406030204" pitchFamily="18" charset="0"/>
                          </a:rPr>
                        </m:ctrlPr>
                      </m:sSubPr>
                      <m:e>
                        <m:d>
                          <m:dPr>
                            <m:begChr m:val="|"/>
                            <m:endChr m:val="|"/>
                            <m:ctrlPr>
                              <a:rPr lang="en-US" sz="2200" i="1">
                                <a:latin typeface="Cambria Math" panose="02040503050406030204" pitchFamily="18" charset="0"/>
                              </a:rPr>
                            </m:ctrlPr>
                          </m:dPr>
                          <m:e>
                            <m:r>
                              <a:rPr lang="en-US" sz="2200" i="1">
                                <a:latin typeface="Cambria Math"/>
                              </a:rPr>
                              <m:t>𝑡</m:t>
                            </m:r>
                          </m:e>
                        </m:d>
                      </m:e>
                      <m:sub>
                        <m:r>
                          <a:rPr lang="en-US" sz="2200" i="1">
                            <a:latin typeface="Cambria Math"/>
                          </a:rPr>
                          <m:t>𝑐𝑎𝑙</m:t>
                        </m:r>
                      </m:sub>
                    </m:sSub>
                    <m:r>
                      <a:rPr lang="en-US" sz="2200" i="1">
                        <a:latin typeface="Cambria Math"/>
                      </a:rPr>
                      <m:t>&lt;</m:t>
                    </m:r>
                  </m:oMath>
                </a14:m>
                <a:r>
                  <a:rPr lang="en-US" sz="2200" dirty="0">
                    <a:cs typeface="Times New Roman" pitchFamily="18" charset="0"/>
                  </a:rPr>
                  <a:t> table value</a:t>
                </a:r>
              </a:p>
              <a:p>
                <a:pPr marL="0" indent="0">
                  <a:buNone/>
                </a:pPr>
                <a:r>
                  <a:rPr lang="en-US" sz="2200" dirty="0">
                    <a:cs typeface="Times New Roman" pitchFamily="18" charset="0"/>
                  </a:rPr>
                  <a:t>So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oMath>
                </a14:m>
                <a:r>
                  <a:rPr lang="en-US" sz="2200" dirty="0">
                    <a:cs typeface="Times New Roman" pitchFamily="18" charset="0"/>
                  </a:rPr>
                  <a:t> is accepted.</a:t>
                </a:r>
              </a:p>
              <a:p>
                <a:pPr marL="0" indent="0">
                  <a:buNone/>
                </a:pPr>
                <a:r>
                  <a:rPr lang="en-US" sz="2200" dirty="0">
                    <a:cs typeface="Times New Roman" pitchFamily="18" charset="0"/>
                  </a:rPr>
                  <a:t>i.e. the sailor are not on avg. taller than soldiers</a:t>
                </a:r>
              </a:p>
              <a:p>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b="-929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A6BEBB2-10D4-4EE8-906D-500BC6E51FCF}"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t-Test (</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162882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fontScale="85000" lnSpcReduction="20000"/>
              </a:bodyPr>
              <a:lstStyle/>
              <a:p>
                <a:pPr marL="0" indent="0">
                  <a:buNone/>
                </a:pPr>
                <a:r>
                  <a:rPr lang="en-US" sz="2400" b="1" dirty="0"/>
                  <a:t>Confidence limit for population mean</a:t>
                </a:r>
              </a:p>
              <a:p>
                <a:pPr marL="0" indent="0">
                  <a:buNone/>
                </a:pPr>
                <a:r>
                  <a:rPr lang="en-US" sz="2400" dirty="0"/>
                  <a:t>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𝑡</m:t>
                        </m:r>
                      </m:e>
                      <m:sub>
                        <m:r>
                          <a:rPr lang="en-US" sz="2400" i="1">
                            <a:latin typeface="Cambria Math"/>
                            <a:ea typeface="Cambria Math"/>
                          </a:rPr>
                          <m:t>𝛼</m:t>
                        </m:r>
                      </m:sub>
                    </m:sSub>
                  </m:oMath>
                </a14:m>
                <a:r>
                  <a:rPr lang="en-US" sz="2400" dirty="0"/>
                  <a:t> is the value of </a:t>
                </a:r>
                <a14:m>
                  <m:oMath xmlns:m="http://schemas.openxmlformats.org/officeDocument/2006/math">
                    <m:r>
                      <a:rPr lang="en-US" sz="2400" i="1">
                        <a:latin typeface="Cambria Math"/>
                      </a:rPr>
                      <m:t>𝑡</m:t>
                    </m:r>
                  </m:oMath>
                </a14:m>
                <a:r>
                  <a:rPr lang="en-US" sz="2400" dirty="0"/>
                  <a:t> at level of significance </a:t>
                </a:r>
                <a14:m>
                  <m:oMath xmlns:m="http://schemas.openxmlformats.org/officeDocument/2006/math">
                    <m:r>
                      <a:rPr lang="en-US" sz="2400" i="1">
                        <a:latin typeface="Cambria Math"/>
                        <a:ea typeface="Cambria Math"/>
                      </a:rPr>
                      <m:t>𝛼</m:t>
                    </m:r>
                  </m:oMath>
                </a14:m>
                <a:r>
                  <a:rPr lang="en-US" sz="2400" dirty="0"/>
                  <a:t> at </a:t>
                </a:r>
                <a14:m>
                  <m:oMath xmlns:m="http://schemas.openxmlformats.org/officeDocument/2006/math">
                    <m:r>
                      <a:rPr lang="en-US" sz="2400" i="1">
                        <a:latin typeface="Cambria Math"/>
                      </a:rPr>
                      <m:t>𝑛</m:t>
                    </m:r>
                    <m:r>
                      <a:rPr lang="en-US" sz="2400" i="1">
                        <a:latin typeface="Cambria Math"/>
                      </a:rPr>
                      <m:t>−1</m:t>
                    </m:r>
                  </m:oMath>
                </a14:m>
                <a:r>
                  <a:rPr lang="en-US" sz="2400" dirty="0"/>
                  <a:t> degree of freedom then</a:t>
                </a:r>
              </a:p>
              <a:p>
                <a:pPr marL="0" indent="0">
                  <a:buNone/>
                </a:pPr>
                <a:r>
                  <a:rPr lang="en-US" sz="2400" dirty="0"/>
                  <a:t>For two tailed test </a:t>
                </a:r>
              </a:p>
              <a:p>
                <a:pPr marL="0" indent="0">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0</m:t>
                        </m:r>
                      </m:sub>
                    </m:sSub>
                    <m:r>
                      <a:rPr lang="en-US" sz="2400" i="1">
                        <a:latin typeface="Cambria Math"/>
                      </a:rPr>
                      <m:t> </m:t>
                    </m:r>
                  </m:oMath>
                </a14:m>
                <a:r>
                  <a:rPr lang="en-US" sz="2400" dirty="0"/>
                  <a:t>is accepted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𝑡</m:t>
                        </m:r>
                      </m:e>
                      <m:sub>
                        <m:r>
                          <a:rPr lang="en-US" sz="2400" i="1">
                            <a:latin typeface="Cambria Math"/>
                          </a:rPr>
                          <m:t>𝑐𝑎𝑙</m:t>
                        </m:r>
                      </m:sub>
                    </m:sSub>
                    <m:r>
                      <a:rPr lang="en-US" sz="2400" i="1">
                        <a:latin typeface="Cambria Math"/>
                      </a:rPr>
                      <m:t>&lt; </m:t>
                    </m:r>
                  </m:oMath>
                </a14:m>
                <a:r>
                  <a:rPr lang="en-US" sz="2400" dirty="0"/>
                  <a:t>table value</a:t>
                </a:r>
              </a:p>
              <a:p>
                <a:pPr marL="0" indent="0">
                  <a:buNone/>
                </a:pPr>
                <a14:m>
                  <m:oMath xmlns:m="http://schemas.openxmlformats.org/officeDocument/2006/math">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acc>
                              <m:accPr>
                                <m:chr m:val="̅"/>
                                <m:ctrlPr>
                                  <a:rPr lang="en-US" sz="2400" i="1">
                                    <a:latin typeface="Cambria Math" panose="02040503050406030204" pitchFamily="18" charset="0"/>
                                  </a:rPr>
                                </m:ctrlPr>
                              </m:accPr>
                              <m:e>
                                <m:r>
                                  <a:rPr lang="en-US" sz="2400" i="1">
                                    <a:latin typeface="Cambria Math"/>
                                  </a:rPr>
                                  <m:t>𝑥</m:t>
                                </m:r>
                              </m:e>
                            </m:acc>
                            <m:r>
                              <a:rPr lang="en-US" sz="2400" i="1">
                                <a:latin typeface="Cambria Math"/>
                              </a:rPr>
                              <m:t>−</m:t>
                            </m:r>
                            <m:r>
                              <a:rPr lang="en-US" sz="2400" i="1">
                                <a:latin typeface="Cambria Math"/>
                                <a:ea typeface="Cambria Math"/>
                              </a:rPr>
                              <m:t>𝜇</m:t>
                            </m:r>
                          </m:num>
                          <m:den>
                            <m:f>
                              <m:fPr>
                                <m:type m:val="lin"/>
                                <m:ctrlPr>
                                  <a:rPr lang="en-US" sz="2400" i="1">
                                    <a:latin typeface="Cambria Math" panose="02040503050406030204" pitchFamily="18" charset="0"/>
                                  </a:rPr>
                                </m:ctrlPr>
                              </m:fPr>
                              <m:num>
                                <m:r>
                                  <a:rPr lang="en-US" sz="2400" i="1">
                                    <a:latin typeface="Cambria Math"/>
                                  </a:rPr>
                                  <m:t>𝑆</m:t>
                                </m:r>
                              </m:num>
                              <m:den>
                                <m:rad>
                                  <m:radPr>
                                    <m:degHide m:val="on"/>
                                    <m:ctrlPr>
                                      <a:rPr lang="en-US" sz="2400" i="1">
                                        <a:latin typeface="Cambria Math" panose="02040503050406030204" pitchFamily="18" charset="0"/>
                                      </a:rPr>
                                    </m:ctrlPr>
                                  </m:radPr>
                                  <m:deg/>
                                  <m:e>
                                    <m:r>
                                      <a:rPr lang="en-US" sz="2400" i="1">
                                        <a:latin typeface="Cambria Math"/>
                                      </a:rPr>
                                      <m:t>𝑛</m:t>
                                    </m:r>
                                  </m:e>
                                </m:rad>
                              </m:den>
                            </m:f>
                          </m:den>
                        </m:f>
                      </m:e>
                    </m:d>
                    <m:r>
                      <a:rPr lang="en-US" sz="2400" i="1">
                        <a:latin typeface="Cambria Math"/>
                        <a:ea typeface="Cambria Math"/>
                      </a:rPr>
                      <m:t>&lt;</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𝑡</m:t>
                        </m:r>
                      </m:e>
                      <m:sub>
                        <m:r>
                          <a:rPr lang="en-US" sz="2400" i="1">
                            <a:latin typeface="Cambria Math"/>
                            <a:ea typeface="Cambria Math"/>
                          </a:rPr>
                          <m:t>𝛼</m:t>
                        </m:r>
                      </m:sub>
                    </m:sSub>
                  </m:oMath>
                </a14:m>
                <a:endParaRPr lang="en-US" sz="2400" dirty="0"/>
              </a:p>
              <a:p>
                <a:pPr marL="0" indent="0">
                  <a:buNone/>
                </a:pPr>
                <a:r>
                  <a:rPr lang="en-US" sz="2400" dirty="0">
                    <a:latin typeface="Cambria Math"/>
                    <a:ea typeface="Cambria Math"/>
                  </a:rPr>
                  <a:t>⇒</a:t>
                </a:r>
                <a14:m>
                  <m:oMath xmlns:m="http://schemas.openxmlformats.org/officeDocument/2006/math">
                    <m:acc>
                      <m:accPr>
                        <m:chr m:val="̅"/>
                        <m:ctrlPr>
                          <a:rPr lang="en-US" sz="2400" i="1">
                            <a:latin typeface="Cambria Math" panose="02040503050406030204" pitchFamily="18" charset="0"/>
                            <a:ea typeface="Cambria Math"/>
                          </a:rPr>
                        </m:ctrlPr>
                      </m:accPr>
                      <m:e>
                        <m:r>
                          <a:rPr lang="en-US" sz="2400" i="1">
                            <a:latin typeface="Cambria Math"/>
                            <a:ea typeface="Cambria Math"/>
                          </a:rPr>
                          <m:t>𝑥</m:t>
                        </m:r>
                      </m:e>
                    </m:acc>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𝑡</m:t>
                        </m:r>
                      </m:e>
                      <m:sub>
                        <m:r>
                          <a:rPr lang="en-US" sz="2400" i="1">
                            <a:latin typeface="Cambria Math"/>
                            <a:ea typeface="Cambria Math"/>
                          </a:rPr>
                          <m:t>𝛼</m:t>
                        </m:r>
                      </m:sub>
                    </m:sSub>
                    <m:f>
                      <m:fPr>
                        <m:ctrlPr>
                          <a:rPr lang="en-US" sz="2400" i="1">
                            <a:latin typeface="Cambria Math" panose="02040503050406030204" pitchFamily="18" charset="0"/>
                            <a:ea typeface="Cambria Math"/>
                          </a:rPr>
                        </m:ctrlPr>
                      </m:fPr>
                      <m:num>
                        <m:r>
                          <a:rPr lang="en-US" sz="2400" i="1">
                            <a:latin typeface="Cambria Math"/>
                            <a:ea typeface="Cambria Math"/>
                          </a:rPr>
                          <m:t>𝑆</m:t>
                        </m:r>
                      </m:num>
                      <m:den>
                        <m:rad>
                          <m:radPr>
                            <m:degHide m:val="on"/>
                            <m:ctrlPr>
                              <a:rPr lang="en-US" sz="2400" i="1">
                                <a:latin typeface="Cambria Math" panose="02040503050406030204" pitchFamily="18" charset="0"/>
                                <a:ea typeface="Cambria Math"/>
                              </a:rPr>
                            </m:ctrlPr>
                          </m:radPr>
                          <m:deg/>
                          <m:e>
                            <m:r>
                              <a:rPr lang="en-US" sz="2400" i="1">
                                <a:latin typeface="Cambria Math"/>
                                <a:ea typeface="Cambria Math"/>
                              </a:rPr>
                              <m:t>𝑛</m:t>
                            </m:r>
                          </m:e>
                        </m:rad>
                      </m:den>
                    </m:f>
                    <m:r>
                      <a:rPr lang="en-US" sz="2400" i="1">
                        <a:latin typeface="Cambria Math"/>
                        <a:ea typeface="Cambria Math"/>
                      </a:rPr>
                      <m:t>&lt;</m:t>
                    </m:r>
                    <m:r>
                      <a:rPr lang="en-US" sz="2400" i="1">
                        <a:latin typeface="Cambria Math"/>
                        <a:ea typeface="Cambria Math"/>
                      </a:rPr>
                      <m:t>𝜇</m:t>
                    </m:r>
                    <m:r>
                      <a:rPr lang="en-US" sz="2400" i="1">
                        <a:latin typeface="Cambria Math"/>
                        <a:ea typeface="Cambria Math"/>
                      </a:rPr>
                      <m:t>&lt;</m:t>
                    </m:r>
                    <m:acc>
                      <m:accPr>
                        <m:chr m:val="̅"/>
                        <m:ctrlPr>
                          <a:rPr lang="en-US" sz="2400" i="1">
                            <a:latin typeface="Cambria Math" panose="02040503050406030204" pitchFamily="18" charset="0"/>
                            <a:ea typeface="Cambria Math"/>
                          </a:rPr>
                        </m:ctrlPr>
                      </m:accPr>
                      <m:e>
                        <m:r>
                          <a:rPr lang="en-US" sz="2400" i="1">
                            <a:latin typeface="Cambria Math"/>
                            <a:ea typeface="Cambria Math"/>
                          </a:rPr>
                          <m:t>𝑥</m:t>
                        </m:r>
                      </m:e>
                    </m:acc>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𝑡</m:t>
                        </m:r>
                      </m:e>
                      <m:sub>
                        <m:r>
                          <a:rPr lang="en-US" sz="2400" i="1">
                            <a:latin typeface="Cambria Math"/>
                            <a:ea typeface="Cambria Math"/>
                          </a:rPr>
                          <m:t>𝛼</m:t>
                        </m:r>
                      </m:sub>
                    </m:sSub>
                    <m:f>
                      <m:fPr>
                        <m:ctrlPr>
                          <a:rPr lang="en-US" sz="2400" i="1">
                            <a:latin typeface="Cambria Math" panose="02040503050406030204" pitchFamily="18" charset="0"/>
                            <a:ea typeface="Cambria Math"/>
                          </a:rPr>
                        </m:ctrlPr>
                      </m:fPr>
                      <m:num>
                        <m:r>
                          <a:rPr lang="en-US" sz="2400" i="1">
                            <a:latin typeface="Cambria Math"/>
                            <a:ea typeface="Cambria Math"/>
                          </a:rPr>
                          <m:t>𝑆</m:t>
                        </m:r>
                      </m:num>
                      <m:den>
                        <m:rad>
                          <m:radPr>
                            <m:degHide m:val="on"/>
                            <m:ctrlPr>
                              <a:rPr lang="en-US" sz="2400" i="1">
                                <a:latin typeface="Cambria Math" panose="02040503050406030204" pitchFamily="18" charset="0"/>
                                <a:ea typeface="Cambria Math"/>
                              </a:rPr>
                            </m:ctrlPr>
                          </m:radPr>
                          <m:deg/>
                          <m:e>
                            <m:r>
                              <a:rPr lang="en-US" sz="2400" i="1">
                                <a:latin typeface="Cambria Math"/>
                                <a:ea typeface="Cambria Math"/>
                              </a:rPr>
                              <m:t>𝑛</m:t>
                            </m:r>
                          </m:e>
                        </m:rad>
                      </m:den>
                    </m:f>
                  </m:oMath>
                </a14:m>
                <a:endParaRPr lang="en-US" sz="2400" dirty="0"/>
              </a:p>
              <a:p>
                <a:pPr marL="0" indent="0">
                  <a:buNone/>
                </a:pPr>
                <a:r>
                  <a:rPr lang="en-US" sz="2400" dirty="0"/>
                  <a:t>95% confidence limits( 5% level of significance) are </a:t>
                </a:r>
                <a14:m>
                  <m:oMath xmlns:m="http://schemas.openxmlformats.org/officeDocument/2006/math">
                    <m:d>
                      <m:dPr>
                        <m:begChr m:val="["/>
                        <m:endChr m:val="]"/>
                        <m:ctrlPr>
                          <a:rPr lang="en-US" sz="2400" i="1">
                            <a:latin typeface="Cambria Math" panose="02040503050406030204" pitchFamily="18" charset="0"/>
                          </a:rPr>
                        </m:ctrlPr>
                      </m:dPr>
                      <m:e>
                        <m:acc>
                          <m:accPr>
                            <m:chr m:val="̅"/>
                            <m:ctrlPr>
                              <a:rPr lang="en-US" sz="2400" i="1">
                                <a:latin typeface="Cambria Math" panose="02040503050406030204" pitchFamily="18" charset="0"/>
                                <a:ea typeface="Cambria Math"/>
                              </a:rPr>
                            </m:ctrlPr>
                          </m:accPr>
                          <m:e>
                            <m:r>
                              <a:rPr lang="en-US" sz="2400" i="1">
                                <a:latin typeface="Cambria Math"/>
                                <a:ea typeface="Cambria Math"/>
                              </a:rPr>
                              <m:t>𝑥</m:t>
                            </m:r>
                          </m:e>
                        </m:acc>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𝑡</m:t>
                            </m:r>
                          </m:e>
                          <m:sub>
                            <m:r>
                              <a:rPr lang="en-US" sz="2400" i="1">
                                <a:latin typeface="Cambria Math"/>
                                <a:ea typeface="Cambria Math"/>
                              </a:rPr>
                              <m:t>0.05</m:t>
                            </m:r>
                          </m:sub>
                        </m:sSub>
                        <m:f>
                          <m:fPr>
                            <m:ctrlPr>
                              <a:rPr lang="en-US" sz="2400" i="1">
                                <a:latin typeface="Cambria Math" panose="02040503050406030204" pitchFamily="18" charset="0"/>
                                <a:ea typeface="Cambria Math"/>
                              </a:rPr>
                            </m:ctrlPr>
                          </m:fPr>
                          <m:num>
                            <m:r>
                              <a:rPr lang="en-US" sz="2400" i="1">
                                <a:latin typeface="Cambria Math"/>
                                <a:ea typeface="Cambria Math"/>
                              </a:rPr>
                              <m:t>𝑆</m:t>
                            </m:r>
                          </m:num>
                          <m:den>
                            <m:rad>
                              <m:radPr>
                                <m:degHide m:val="on"/>
                                <m:ctrlPr>
                                  <a:rPr lang="en-US" sz="2400" i="1">
                                    <a:latin typeface="Cambria Math" panose="02040503050406030204" pitchFamily="18" charset="0"/>
                                    <a:ea typeface="Cambria Math"/>
                                  </a:rPr>
                                </m:ctrlPr>
                              </m:radPr>
                              <m:deg/>
                              <m:e>
                                <m:r>
                                  <a:rPr lang="en-US" sz="2400" i="1">
                                    <a:latin typeface="Cambria Math"/>
                                    <a:ea typeface="Cambria Math"/>
                                  </a:rPr>
                                  <m:t>𝑛</m:t>
                                </m:r>
                              </m:e>
                            </m:rad>
                          </m:den>
                        </m:f>
                        <m:r>
                          <a:rPr lang="en-US" sz="2400" i="1">
                            <a:latin typeface="Cambria Math"/>
                            <a:ea typeface="Cambria Math"/>
                          </a:rPr>
                          <m:t>&lt;</m:t>
                        </m:r>
                        <m:r>
                          <a:rPr lang="en-US" sz="2400" i="1">
                            <a:latin typeface="Cambria Math"/>
                            <a:ea typeface="Cambria Math"/>
                          </a:rPr>
                          <m:t>𝜇</m:t>
                        </m:r>
                        <m:r>
                          <a:rPr lang="en-US" sz="2400" i="1">
                            <a:latin typeface="Cambria Math"/>
                            <a:ea typeface="Cambria Math"/>
                          </a:rPr>
                          <m:t>&lt;</m:t>
                        </m:r>
                        <m:acc>
                          <m:accPr>
                            <m:chr m:val="̅"/>
                            <m:ctrlPr>
                              <a:rPr lang="en-US" sz="2400" i="1">
                                <a:latin typeface="Cambria Math" panose="02040503050406030204" pitchFamily="18" charset="0"/>
                                <a:ea typeface="Cambria Math"/>
                              </a:rPr>
                            </m:ctrlPr>
                          </m:accPr>
                          <m:e>
                            <m:r>
                              <a:rPr lang="en-US" sz="2400" i="1">
                                <a:latin typeface="Cambria Math"/>
                                <a:ea typeface="Cambria Math"/>
                              </a:rPr>
                              <m:t>𝑥</m:t>
                            </m:r>
                          </m:e>
                        </m:acc>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𝑡</m:t>
                            </m:r>
                          </m:e>
                          <m:sub>
                            <m:r>
                              <a:rPr lang="en-US" sz="2400" i="1">
                                <a:latin typeface="Cambria Math"/>
                                <a:ea typeface="Cambria Math"/>
                              </a:rPr>
                              <m:t>0.05</m:t>
                            </m:r>
                          </m:sub>
                        </m:sSub>
                        <m:f>
                          <m:fPr>
                            <m:ctrlPr>
                              <a:rPr lang="en-US" sz="2400" i="1">
                                <a:latin typeface="Cambria Math" panose="02040503050406030204" pitchFamily="18" charset="0"/>
                                <a:ea typeface="Cambria Math"/>
                              </a:rPr>
                            </m:ctrlPr>
                          </m:fPr>
                          <m:num>
                            <m:r>
                              <a:rPr lang="en-US" sz="2400" i="1">
                                <a:latin typeface="Cambria Math"/>
                                <a:ea typeface="Cambria Math"/>
                              </a:rPr>
                              <m:t>𝑆</m:t>
                            </m:r>
                          </m:num>
                          <m:den>
                            <m:rad>
                              <m:radPr>
                                <m:degHide m:val="on"/>
                                <m:ctrlPr>
                                  <a:rPr lang="en-US" sz="2400" i="1">
                                    <a:latin typeface="Cambria Math" panose="02040503050406030204" pitchFamily="18" charset="0"/>
                                    <a:ea typeface="Cambria Math"/>
                                  </a:rPr>
                                </m:ctrlPr>
                              </m:radPr>
                              <m:deg/>
                              <m:e>
                                <m:r>
                                  <a:rPr lang="en-US" sz="2400" i="1">
                                    <a:latin typeface="Cambria Math"/>
                                    <a:ea typeface="Cambria Math"/>
                                  </a:rPr>
                                  <m:t>𝑛</m:t>
                                </m:r>
                              </m:e>
                            </m:rad>
                          </m:den>
                        </m:f>
                      </m:e>
                    </m:d>
                  </m:oMath>
                </a14:m>
                <a:endParaRPr lang="en-US" sz="2400" dirty="0"/>
              </a:p>
              <a:p>
                <a:pPr marL="0" indent="0">
                  <a:buNone/>
                </a:pPr>
                <a:r>
                  <a:rPr lang="en-US" sz="2400" dirty="0"/>
                  <a:t>99% confidence limits( 1% level of significance) are </a:t>
                </a:r>
                <a14:m>
                  <m:oMath xmlns:m="http://schemas.openxmlformats.org/officeDocument/2006/math">
                    <m:d>
                      <m:dPr>
                        <m:begChr m:val="["/>
                        <m:endChr m:val="]"/>
                        <m:ctrlPr>
                          <a:rPr lang="en-US" sz="2400" i="1">
                            <a:latin typeface="Cambria Math" panose="02040503050406030204" pitchFamily="18" charset="0"/>
                          </a:rPr>
                        </m:ctrlPr>
                      </m:dPr>
                      <m:e>
                        <m:acc>
                          <m:accPr>
                            <m:chr m:val="̅"/>
                            <m:ctrlPr>
                              <a:rPr lang="en-US" sz="2400" i="1">
                                <a:latin typeface="Cambria Math" panose="02040503050406030204" pitchFamily="18" charset="0"/>
                                <a:ea typeface="Cambria Math"/>
                              </a:rPr>
                            </m:ctrlPr>
                          </m:accPr>
                          <m:e>
                            <m:r>
                              <a:rPr lang="en-US" sz="2400" i="1">
                                <a:latin typeface="Cambria Math"/>
                                <a:ea typeface="Cambria Math"/>
                              </a:rPr>
                              <m:t>𝑥</m:t>
                            </m:r>
                          </m:e>
                        </m:acc>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𝑡</m:t>
                            </m:r>
                          </m:e>
                          <m:sub>
                            <m:r>
                              <a:rPr lang="en-US" sz="2400" i="1">
                                <a:latin typeface="Cambria Math"/>
                                <a:ea typeface="Cambria Math"/>
                              </a:rPr>
                              <m:t>0.01</m:t>
                            </m:r>
                          </m:sub>
                        </m:sSub>
                        <m:f>
                          <m:fPr>
                            <m:ctrlPr>
                              <a:rPr lang="en-US" sz="2400" i="1">
                                <a:latin typeface="Cambria Math" panose="02040503050406030204" pitchFamily="18" charset="0"/>
                                <a:ea typeface="Cambria Math"/>
                              </a:rPr>
                            </m:ctrlPr>
                          </m:fPr>
                          <m:num>
                            <m:r>
                              <a:rPr lang="en-US" sz="2400" i="1">
                                <a:latin typeface="Cambria Math"/>
                                <a:ea typeface="Cambria Math"/>
                              </a:rPr>
                              <m:t>𝑆</m:t>
                            </m:r>
                          </m:num>
                          <m:den>
                            <m:rad>
                              <m:radPr>
                                <m:degHide m:val="on"/>
                                <m:ctrlPr>
                                  <a:rPr lang="en-US" sz="2400" i="1">
                                    <a:latin typeface="Cambria Math" panose="02040503050406030204" pitchFamily="18" charset="0"/>
                                    <a:ea typeface="Cambria Math"/>
                                  </a:rPr>
                                </m:ctrlPr>
                              </m:radPr>
                              <m:deg/>
                              <m:e>
                                <m:r>
                                  <a:rPr lang="en-US" sz="2400" i="1">
                                    <a:latin typeface="Cambria Math"/>
                                    <a:ea typeface="Cambria Math"/>
                                  </a:rPr>
                                  <m:t>𝑛</m:t>
                                </m:r>
                              </m:e>
                            </m:rad>
                          </m:den>
                        </m:f>
                        <m:r>
                          <a:rPr lang="en-US" sz="2400" i="1">
                            <a:latin typeface="Cambria Math"/>
                            <a:ea typeface="Cambria Math"/>
                          </a:rPr>
                          <m:t>&lt;</m:t>
                        </m:r>
                        <m:r>
                          <a:rPr lang="en-US" sz="2400" i="1">
                            <a:latin typeface="Cambria Math"/>
                            <a:ea typeface="Cambria Math"/>
                          </a:rPr>
                          <m:t>𝜇</m:t>
                        </m:r>
                        <m:r>
                          <a:rPr lang="en-US" sz="2400" i="1">
                            <a:latin typeface="Cambria Math"/>
                            <a:ea typeface="Cambria Math"/>
                          </a:rPr>
                          <m:t>&lt;</m:t>
                        </m:r>
                        <m:acc>
                          <m:accPr>
                            <m:chr m:val="̅"/>
                            <m:ctrlPr>
                              <a:rPr lang="en-US" sz="2400" i="1">
                                <a:latin typeface="Cambria Math" panose="02040503050406030204" pitchFamily="18" charset="0"/>
                                <a:ea typeface="Cambria Math"/>
                              </a:rPr>
                            </m:ctrlPr>
                          </m:accPr>
                          <m:e>
                            <m:r>
                              <a:rPr lang="en-US" sz="2400" i="1">
                                <a:latin typeface="Cambria Math"/>
                                <a:ea typeface="Cambria Math"/>
                              </a:rPr>
                              <m:t>𝑥</m:t>
                            </m:r>
                          </m:e>
                        </m:acc>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𝑡</m:t>
                            </m:r>
                          </m:e>
                          <m:sub>
                            <m:r>
                              <a:rPr lang="en-US" sz="2400" i="1">
                                <a:latin typeface="Cambria Math"/>
                                <a:ea typeface="Cambria Math"/>
                              </a:rPr>
                              <m:t>0.01</m:t>
                            </m:r>
                          </m:sub>
                        </m:sSub>
                        <m:f>
                          <m:fPr>
                            <m:ctrlPr>
                              <a:rPr lang="en-US" sz="2400" i="1">
                                <a:latin typeface="Cambria Math" panose="02040503050406030204" pitchFamily="18" charset="0"/>
                                <a:ea typeface="Cambria Math"/>
                              </a:rPr>
                            </m:ctrlPr>
                          </m:fPr>
                          <m:num>
                            <m:r>
                              <a:rPr lang="en-US" sz="2400" i="1">
                                <a:latin typeface="Cambria Math"/>
                                <a:ea typeface="Cambria Math"/>
                              </a:rPr>
                              <m:t>𝑆</m:t>
                            </m:r>
                          </m:num>
                          <m:den>
                            <m:rad>
                              <m:radPr>
                                <m:degHide m:val="on"/>
                                <m:ctrlPr>
                                  <a:rPr lang="en-US" sz="2400" i="1">
                                    <a:latin typeface="Cambria Math" panose="02040503050406030204" pitchFamily="18" charset="0"/>
                                    <a:ea typeface="Cambria Math"/>
                                  </a:rPr>
                                </m:ctrlPr>
                              </m:radPr>
                              <m:deg/>
                              <m:e>
                                <m:r>
                                  <a:rPr lang="en-US" sz="2400" i="1">
                                    <a:latin typeface="Cambria Math"/>
                                    <a:ea typeface="Cambria Math"/>
                                  </a:rPr>
                                  <m:t>𝑛</m:t>
                                </m:r>
                              </m:e>
                            </m:rad>
                          </m:den>
                        </m:f>
                      </m:e>
                    </m:d>
                  </m:oMath>
                </a14:m>
                <a:endParaRPr lang="en-US" sz="2400" dirty="0"/>
              </a:p>
              <a:p>
                <a:pPr marL="0" indent="0">
                  <a:buNone/>
                </a:pPr>
                <a:endParaRPr lang="en-US" sz="2400" dirty="0"/>
              </a:p>
              <a:p>
                <a:pPr marL="0" indent="0">
                  <a:buNone/>
                </a:pPr>
                <a:endParaRPr lang="en-US" sz="2400" b="1"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0">
                <a:blip r:embed="rId2"/>
                <a:stretch>
                  <a:fillRect l="-815" t="-20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231A76E-E8E2-48BE-89DA-2D53FBE11B2A}"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dirty="0"/>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t-Test (</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379859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817164"/>
                <a:ext cx="8458200" cy="5431236"/>
              </a:xfrm>
            </p:spPr>
            <p:txBody>
              <a:bodyPr>
                <a:noAutofit/>
              </a:bodyPr>
              <a:lstStyle/>
              <a:p>
                <a:pPr algn="just"/>
                <a:r>
                  <a:rPr lang="en-US" sz="2200" dirty="0"/>
                  <a:t>The objective of this course is to familiarize </a:t>
                </a:r>
                <a:r>
                  <a:rPr lang="en-US" sz="2200" dirty="0" smtClean="0"/>
                  <a:t>the engineers </a:t>
                </a:r>
                <a:r>
                  <a:rPr lang="en-US" sz="2200" dirty="0"/>
                  <a:t>with techniques of </a:t>
                </a:r>
                <a:r>
                  <a:rPr lang="en-US" sz="2200" dirty="0" smtClean="0"/>
                  <a:t>Partial differential equations and their applications and Statistical techniques  and </a:t>
                </a:r>
                <a:r>
                  <a:rPr lang="en-US" sz="2200" dirty="0"/>
                  <a:t>its applications in real world. It aims to </a:t>
                </a:r>
                <a:r>
                  <a:rPr lang="en-US" sz="2200" dirty="0" smtClean="0"/>
                  <a:t>show case  </a:t>
                </a:r>
                <a:r>
                  <a:rPr lang="en-US" sz="2200" dirty="0"/>
                  <a:t>the students with standard concepts and tools from B. </a:t>
                </a:r>
                <a:r>
                  <a:rPr lang="en-US" sz="2200" dirty="0" smtClean="0"/>
                  <a:t>Tech to </a:t>
                </a:r>
                <a:r>
                  <a:rPr lang="en-US" sz="2200" dirty="0"/>
                  <a:t>deal with advanced level of mathematics and applications that would be essential for their disciplines </a:t>
                </a:r>
                <a:r>
                  <a:rPr lang="en-US" sz="2200" dirty="0" smtClean="0"/>
                  <a:t>     </a:t>
                </a:r>
              </a:p>
              <a:p>
                <a:pPr marL="0" indent="0" algn="just">
                  <a:buNone/>
                </a:pPr>
                <a:r>
                  <a:rPr lang="en-US" sz="2200" dirty="0" smtClean="0"/>
                  <a:t>       </a:t>
                </a:r>
                <a:r>
                  <a:rPr lang="en-US" sz="2200" dirty="0"/>
                  <a:t>The students will learn: </a:t>
                </a:r>
              </a:p>
              <a:p>
                <a:pPr algn="just"/>
                <a:r>
                  <a:rPr lang="en-US" sz="2200" dirty="0"/>
                  <a:t>The idea of </a:t>
                </a:r>
                <a:r>
                  <a:rPr lang="en-US" sz="2200" dirty="0" smtClean="0"/>
                  <a:t>descriptive measures.</a:t>
                </a:r>
              </a:p>
              <a:p>
                <a:pPr algn="just"/>
                <a:r>
                  <a:rPr lang="en-US" sz="2200" dirty="0" smtClean="0"/>
                  <a:t>The idea of Probability theory.</a:t>
                </a:r>
              </a:p>
              <a:p>
                <a:pPr algn="just"/>
                <a:r>
                  <a:rPr lang="en-US" sz="2200" dirty="0"/>
                  <a:t>The concepts of </a:t>
                </a:r>
                <a:r>
                  <a:rPr lang="en-US" sz="2200" dirty="0" smtClean="0"/>
                  <a:t>Probability distributions. </a:t>
                </a:r>
                <a:endParaRPr lang="en-US" sz="2200" dirty="0"/>
              </a:p>
              <a:p>
                <a:pPr algn="just"/>
                <a:r>
                  <a:rPr lang="en-US" sz="2200" dirty="0"/>
                  <a:t>The concept of </a:t>
                </a:r>
                <a:r>
                  <a:rPr lang="en-US" sz="2200" dirty="0" smtClean="0"/>
                  <a:t>Statistical inferences, hypothesis testing </a:t>
                </a:r>
                <a:r>
                  <a:rPr lang="en-US" sz="2200" dirty="0"/>
                  <a:t>and ANOVA, t – test and </a:t>
                </a:r>
                <a14:m>
                  <m:oMath xmlns:m="http://schemas.openxmlformats.org/officeDocument/2006/math">
                    <m:sSup>
                      <m:sSupPr>
                        <m:ctrlPr>
                          <a:rPr lang="en-US" sz="2200" i="1">
                            <a:latin typeface="Cambria Math" panose="02040503050406030204" pitchFamily="18" charset="0"/>
                          </a:rPr>
                        </m:ctrlPr>
                      </m:sSupPr>
                      <m:e>
                        <m:r>
                          <m:rPr>
                            <m:sty m:val="p"/>
                          </m:rPr>
                          <a:rPr lang="el-GR" sz="2200" i="1">
                            <a:latin typeface="Cambria Math"/>
                          </a:rPr>
                          <m:t>χ</m:t>
                        </m:r>
                      </m:e>
                      <m:sup>
                        <m:r>
                          <a:rPr lang="en-US" sz="2200" i="1">
                            <a:latin typeface="Cambria Math"/>
                          </a:rPr>
                          <m:t>2</m:t>
                        </m:r>
                      </m:sup>
                    </m:sSup>
                  </m:oMath>
                </a14:m>
                <a:r>
                  <a:rPr lang="en-US" sz="2200" dirty="0"/>
                  <a:t> - </a:t>
                </a:r>
                <a:r>
                  <a:rPr lang="en-US" sz="2200" smtClean="0"/>
                  <a:t>test etc.</a:t>
                </a: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817164"/>
                <a:ext cx="8458200" cy="5431236"/>
              </a:xfrm>
              <a:blipFill rotWithShape="0">
                <a:blip r:embed="rId2"/>
                <a:stretch>
                  <a:fillRect l="-793" t="-786" r="-86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8AC132CE-9C38-4A7A-8845-9699B2151D41}" type="datetime1">
              <a:rPr lang="en-US" smtClean="0"/>
              <a:t>10/18/2021</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dirty="0" smtClean="0"/>
              <a:t>       AIML      Unit No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Course</a:t>
            </a:r>
            <a:r>
              <a:rPr kumimoji="0" lang="en-US" sz="3000" b="1" i="0" u="none" strike="noStrike" kern="1200" cap="none" spc="0" normalizeH="0" noProof="0" dirty="0" smtClean="0">
                <a:ln>
                  <a:noFill/>
                </a:ln>
                <a:solidFill>
                  <a:schemeClr val="dk1"/>
                </a:solidFill>
                <a:effectLst/>
                <a:uLnTx/>
                <a:uFillTx/>
                <a:latin typeface="+mn-lt"/>
                <a:ea typeface="+mn-ea"/>
                <a:cs typeface="+mn-cs"/>
              </a:rPr>
              <a:t> Objective</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4117186690"/>
      </p:ext>
    </p:extLst>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fontScale="92500" lnSpcReduction="10000"/>
              </a:bodyPr>
              <a:lstStyle/>
              <a:p>
                <a:pPr marL="0" indent="0">
                  <a:buNone/>
                </a:pPr>
                <a:r>
                  <a:rPr lang="en-US" sz="2400" b="1" dirty="0"/>
                  <a:t>Example: </a:t>
                </a:r>
                <a:r>
                  <a:rPr lang="en-US" sz="2400" dirty="0"/>
                  <a:t>A random sample of size 16 has 53 as mean. The sum of square of deviation from mean is 150. find the two sided  95% confidence interval for population mean</a:t>
                </a:r>
              </a:p>
              <a:p>
                <a:pPr marL="0" indent="0">
                  <a:buNone/>
                </a:pPr>
                <a:r>
                  <a:rPr lang="en-US" sz="2400" b="1" dirty="0"/>
                  <a:t>Sol:</a:t>
                </a:r>
              </a:p>
              <a:p>
                <a:pPr marL="0" indent="0">
                  <a:buNone/>
                </a:pPr>
                <a14:m>
                  <m:oMath xmlns:m="http://schemas.openxmlformats.org/officeDocument/2006/math">
                    <m:r>
                      <a:rPr lang="en-US" sz="2400" i="1">
                        <a:latin typeface="Cambria Math"/>
                      </a:rPr>
                      <m:t>𝑛</m:t>
                    </m:r>
                    <m:r>
                      <a:rPr lang="en-US" sz="2400" i="1">
                        <a:latin typeface="Cambria Math"/>
                      </a:rPr>
                      <m:t>=</m:t>
                    </m:r>
                  </m:oMath>
                </a14:m>
                <a:r>
                  <a:rPr lang="en-US" sz="2400" dirty="0"/>
                  <a:t>16,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𝑥</m:t>
                        </m:r>
                      </m:e>
                    </m:acc>
                    <m:r>
                      <a:rPr lang="en-US" sz="2400" i="1">
                        <a:latin typeface="Cambria Math"/>
                      </a:rPr>
                      <m:t>=53</m:t>
                    </m:r>
                    <m:r>
                      <a:rPr lang="en-US" sz="2400">
                        <a:latin typeface="Cambria Math"/>
                      </a:rPr>
                      <m:t>,</m:t>
                    </m:r>
                  </m:oMath>
                </a14:m>
                <a:r>
                  <a:rPr lang="en-US" sz="2400" dirty="0"/>
                  <a:t> </a:t>
                </a:r>
                <a14:m>
                  <m:oMath xmlns:m="http://schemas.openxmlformats.org/officeDocument/2006/math">
                    <m:nary>
                      <m:naryPr>
                        <m:chr m:val="∑"/>
                        <m:limLoc m:val="undOvr"/>
                        <m:subHide m:val="on"/>
                        <m:supHide m:val="on"/>
                        <m:ctrlPr>
                          <a:rPr lang="en-US" sz="2400" i="1">
                            <a:latin typeface="Cambria Math" panose="02040503050406030204" pitchFamily="18" charset="0"/>
                          </a:rPr>
                        </m:ctrlPr>
                      </m:naryPr>
                      <m:sub/>
                      <m:sup/>
                      <m:e>
                        <m:sSup>
                          <m:sSupPr>
                            <m:ctrlPr>
                              <a:rPr lang="en-US" sz="2400" i="1">
                                <a:latin typeface="Cambria Math" panose="02040503050406030204" pitchFamily="18" charset="0"/>
                              </a:rPr>
                            </m:ctrlPr>
                          </m:sSupPr>
                          <m:e>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r>
                              <a:rPr lang="en-US" sz="2400" i="1">
                                <a:latin typeface="Cambria Math"/>
                              </a:rPr>
                              <m:t>−</m:t>
                            </m:r>
                            <m:acc>
                              <m:accPr>
                                <m:chr m:val="̅"/>
                                <m:ctrlPr>
                                  <a:rPr lang="en-US" sz="2400" i="1">
                                    <a:latin typeface="Cambria Math" panose="02040503050406030204" pitchFamily="18" charset="0"/>
                                  </a:rPr>
                                </m:ctrlPr>
                              </m:accPr>
                              <m:e>
                                <m:r>
                                  <a:rPr lang="en-US" sz="2400" i="1">
                                    <a:latin typeface="Cambria Math"/>
                                  </a:rPr>
                                  <m:t>𝑥</m:t>
                                </m:r>
                              </m:e>
                            </m:acc>
                            <m:r>
                              <a:rPr lang="en-US" sz="2400" i="1">
                                <a:latin typeface="Cambria Math"/>
                              </a:rPr>
                              <m:t>)</m:t>
                            </m:r>
                          </m:e>
                          <m:sup>
                            <m:r>
                              <a:rPr lang="en-US" sz="2400" i="1">
                                <a:latin typeface="Cambria Math"/>
                              </a:rPr>
                              <m:t>2</m:t>
                            </m:r>
                          </m:sup>
                        </m:sSup>
                      </m:e>
                    </m:nary>
                    <m:r>
                      <a:rPr lang="en-US" sz="2400" i="1">
                        <a:latin typeface="Cambria Math"/>
                      </a:rPr>
                      <m:t>=53</m:t>
                    </m:r>
                  </m:oMath>
                </a14:m>
                <a:endParaRPr lang="en-US" sz="2400" dirty="0"/>
              </a:p>
              <a:p>
                <a:pPr marL="0" indent="0">
                  <a:buNone/>
                </a:pPr>
                <a14:m>
                  <m:oMath xmlns:m="http://schemas.openxmlformats.org/officeDocument/2006/math">
                    <m:r>
                      <m:rPr>
                        <m:nor/>
                      </m:rPr>
                      <a:rPr lang="en-US" sz="2400" dirty="0">
                        <a:latin typeface="Times New Roman" pitchFamily="18" charset="0"/>
                        <a:cs typeface="Times New Roman" pitchFamily="18" charset="0"/>
                      </a:rPr>
                      <m:t>S</m:t>
                    </m:r>
                    <m:r>
                      <a:rPr lang="en-US" sz="2400" i="1">
                        <a:latin typeface="Cambria Math"/>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sSup>
                                  <m:sSupPr>
                                    <m:ctrlPr>
                                      <a:rPr lang="en-US" sz="2400" i="1">
                                        <a:latin typeface="Cambria Math" panose="02040503050406030204" pitchFamily="18" charset="0"/>
                                      </a:rPr>
                                    </m:ctrlPr>
                                  </m:sSupPr>
                                  <m:e>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𝑖</m:t>
                                        </m:r>
                                      </m:sub>
                                    </m:sSub>
                                    <m:r>
                                      <a:rPr lang="en-US" sz="2400" i="1">
                                        <a:latin typeface="Cambria Math"/>
                                      </a:rPr>
                                      <m:t>−</m:t>
                                    </m:r>
                                    <m:acc>
                                      <m:accPr>
                                        <m:chr m:val="̅"/>
                                        <m:ctrlPr>
                                          <a:rPr lang="en-US" sz="2400" i="1">
                                            <a:latin typeface="Cambria Math" panose="02040503050406030204" pitchFamily="18" charset="0"/>
                                          </a:rPr>
                                        </m:ctrlPr>
                                      </m:accPr>
                                      <m:e>
                                        <m:r>
                                          <a:rPr lang="en-US" sz="2400" i="1">
                                            <a:latin typeface="Cambria Math"/>
                                          </a:rPr>
                                          <m:t>𝑥</m:t>
                                        </m:r>
                                      </m:e>
                                    </m:acc>
                                    <m:r>
                                      <a:rPr lang="en-US" sz="2400" i="1">
                                        <a:latin typeface="Cambria Math"/>
                                      </a:rPr>
                                      <m:t>)</m:t>
                                    </m:r>
                                  </m:e>
                                  <m:sup>
                                    <m:r>
                                      <a:rPr lang="en-US" sz="2400" i="1">
                                        <a:latin typeface="Cambria Math"/>
                                      </a:rPr>
                                      <m:t>2</m:t>
                                    </m:r>
                                  </m:sup>
                                </m:sSup>
                              </m:e>
                            </m:nary>
                          </m:num>
                          <m:den>
                            <m:r>
                              <a:rPr lang="en-US" sz="2400" i="1">
                                <a:latin typeface="Cambria Math"/>
                              </a:rPr>
                              <m:t>𝑛</m:t>
                            </m:r>
                            <m:r>
                              <a:rPr lang="en-US" sz="2400" i="1">
                                <a:latin typeface="Cambria Math"/>
                              </a:rPr>
                              <m:t>−1</m:t>
                            </m:r>
                          </m:den>
                        </m:f>
                      </m:e>
                    </m:rad>
                    <m:r>
                      <a:rPr lang="en-US" sz="2400" i="1">
                        <a:latin typeface="Cambria Math"/>
                      </a:rPr>
                      <m:t>=3.162</m:t>
                    </m:r>
                  </m:oMath>
                </a14:m>
                <a:r>
                  <a:rPr lang="en-US" sz="2400" dirty="0"/>
                  <a:t> </a:t>
                </a:r>
              </a:p>
              <a:p>
                <a:pPr marL="0" indent="0">
                  <a:buNone/>
                </a:pPr>
                <a:r>
                  <a:rPr lang="en-US" sz="2400" dirty="0"/>
                  <a:t>Degree of freedom(</a:t>
                </a:r>
                <a:r>
                  <a:rPr lang="en-US" sz="2400" dirty="0" err="1"/>
                  <a:t>df</a:t>
                </a:r>
                <a:r>
                  <a:rPr lang="en-US" sz="2400" dirty="0"/>
                  <a:t>)=16-1=15</a:t>
                </a:r>
              </a:p>
              <a:p>
                <a:pPr marL="0" indent="0">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𝑡</m:t>
                        </m:r>
                      </m:e>
                      <m:sub>
                        <m:r>
                          <a:rPr lang="en-US" sz="2400" i="1">
                            <a:latin typeface="Cambria Math"/>
                          </a:rPr>
                          <m:t>15</m:t>
                        </m:r>
                      </m:sub>
                    </m:sSub>
                    <m:d>
                      <m:dPr>
                        <m:ctrlPr>
                          <a:rPr lang="en-US" sz="2400" i="1">
                            <a:latin typeface="Cambria Math" panose="02040503050406030204" pitchFamily="18" charset="0"/>
                          </a:rPr>
                        </m:ctrlPr>
                      </m:dPr>
                      <m:e>
                        <m:r>
                          <a:rPr lang="en-US" sz="2400" i="1">
                            <a:latin typeface="Cambria Math"/>
                          </a:rPr>
                          <m:t>0.05</m:t>
                        </m:r>
                      </m:e>
                    </m:d>
                    <m:r>
                      <a:rPr lang="en-US" sz="2400" i="1">
                        <a:latin typeface="Cambria Math"/>
                      </a:rPr>
                      <m:t>=2.131</m:t>
                    </m:r>
                  </m:oMath>
                </a14:m>
                <a:r>
                  <a:rPr lang="en-US" sz="2400" dirty="0"/>
                  <a:t> </a:t>
                </a:r>
              </a:p>
              <a:p>
                <a:pPr marL="0" indent="0">
                  <a:buNone/>
                </a:pPr>
                <a:r>
                  <a:rPr lang="en-US" sz="2400" dirty="0"/>
                  <a:t>95% confidence limits for </a:t>
                </a:r>
                <a14:m>
                  <m:oMath xmlns:m="http://schemas.openxmlformats.org/officeDocument/2006/math">
                    <m:r>
                      <a:rPr lang="en-US" sz="2400" i="1">
                        <a:latin typeface="Cambria Math"/>
                        <a:ea typeface="Cambria Math"/>
                      </a:rPr>
                      <m:t>𝜇</m:t>
                    </m:r>
                  </m:oMath>
                </a14:m>
                <a:r>
                  <a:rPr lang="en-US" sz="2400" dirty="0"/>
                  <a:t> are </a:t>
                </a:r>
                <a14:m>
                  <m:oMath xmlns:m="http://schemas.openxmlformats.org/officeDocument/2006/math">
                    <m:d>
                      <m:dPr>
                        <m:begChr m:val="["/>
                        <m:endChr m:val="]"/>
                        <m:ctrlPr>
                          <a:rPr lang="en-US" sz="2400" i="1">
                            <a:latin typeface="Cambria Math" panose="02040503050406030204" pitchFamily="18" charset="0"/>
                          </a:rPr>
                        </m:ctrlPr>
                      </m:dPr>
                      <m:e>
                        <m:acc>
                          <m:accPr>
                            <m:chr m:val="̅"/>
                            <m:ctrlPr>
                              <a:rPr lang="en-US" sz="2400" i="1">
                                <a:latin typeface="Cambria Math" panose="02040503050406030204" pitchFamily="18" charset="0"/>
                                <a:ea typeface="Cambria Math"/>
                              </a:rPr>
                            </m:ctrlPr>
                          </m:accPr>
                          <m:e>
                            <m:r>
                              <a:rPr lang="en-US" sz="2400" i="1">
                                <a:latin typeface="Cambria Math"/>
                                <a:ea typeface="Cambria Math"/>
                              </a:rPr>
                              <m:t>𝑥</m:t>
                            </m:r>
                          </m:e>
                        </m:acc>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𝑡</m:t>
                            </m:r>
                          </m:e>
                          <m:sub>
                            <m:r>
                              <a:rPr lang="en-US" sz="2400" i="1">
                                <a:latin typeface="Cambria Math"/>
                                <a:ea typeface="Cambria Math"/>
                              </a:rPr>
                              <m:t>0.05</m:t>
                            </m:r>
                          </m:sub>
                        </m:sSub>
                        <m:f>
                          <m:fPr>
                            <m:ctrlPr>
                              <a:rPr lang="en-US" sz="2400" i="1">
                                <a:latin typeface="Cambria Math" panose="02040503050406030204" pitchFamily="18" charset="0"/>
                                <a:ea typeface="Cambria Math"/>
                              </a:rPr>
                            </m:ctrlPr>
                          </m:fPr>
                          <m:num>
                            <m:r>
                              <a:rPr lang="en-US" sz="2400" i="1">
                                <a:latin typeface="Cambria Math"/>
                                <a:ea typeface="Cambria Math"/>
                              </a:rPr>
                              <m:t>𝑆</m:t>
                            </m:r>
                          </m:num>
                          <m:den>
                            <m:rad>
                              <m:radPr>
                                <m:degHide m:val="on"/>
                                <m:ctrlPr>
                                  <a:rPr lang="en-US" sz="2400" i="1">
                                    <a:latin typeface="Cambria Math" panose="02040503050406030204" pitchFamily="18" charset="0"/>
                                    <a:ea typeface="Cambria Math"/>
                                  </a:rPr>
                                </m:ctrlPr>
                              </m:radPr>
                              <m:deg/>
                              <m:e>
                                <m:r>
                                  <a:rPr lang="en-US" sz="2400" i="1">
                                    <a:latin typeface="Cambria Math"/>
                                    <a:ea typeface="Cambria Math"/>
                                  </a:rPr>
                                  <m:t>𝑛</m:t>
                                </m:r>
                              </m:e>
                            </m:rad>
                          </m:den>
                        </m:f>
                        <m:r>
                          <a:rPr lang="en-US" sz="2400" i="1">
                            <a:latin typeface="Cambria Math"/>
                            <a:ea typeface="Cambria Math"/>
                          </a:rPr>
                          <m:t>&lt;</m:t>
                        </m:r>
                        <m:r>
                          <a:rPr lang="en-US" sz="2400" i="1">
                            <a:latin typeface="Cambria Math"/>
                            <a:ea typeface="Cambria Math"/>
                          </a:rPr>
                          <m:t>𝜇</m:t>
                        </m:r>
                        <m:r>
                          <a:rPr lang="en-US" sz="2400" i="1">
                            <a:latin typeface="Cambria Math"/>
                            <a:ea typeface="Cambria Math"/>
                          </a:rPr>
                          <m:t>&lt;</m:t>
                        </m:r>
                        <m:acc>
                          <m:accPr>
                            <m:chr m:val="̅"/>
                            <m:ctrlPr>
                              <a:rPr lang="en-US" sz="2400" i="1">
                                <a:latin typeface="Cambria Math" panose="02040503050406030204" pitchFamily="18" charset="0"/>
                                <a:ea typeface="Cambria Math"/>
                              </a:rPr>
                            </m:ctrlPr>
                          </m:accPr>
                          <m:e>
                            <m:r>
                              <a:rPr lang="en-US" sz="2400" i="1">
                                <a:latin typeface="Cambria Math"/>
                                <a:ea typeface="Cambria Math"/>
                              </a:rPr>
                              <m:t>𝑥</m:t>
                            </m:r>
                          </m:e>
                        </m:acc>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𝑡</m:t>
                            </m:r>
                          </m:e>
                          <m:sub>
                            <m:r>
                              <a:rPr lang="en-US" sz="2400" i="1">
                                <a:latin typeface="Cambria Math"/>
                                <a:ea typeface="Cambria Math"/>
                              </a:rPr>
                              <m:t>0.05</m:t>
                            </m:r>
                          </m:sub>
                        </m:sSub>
                        <m:f>
                          <m:fPr>
                            <m:ctrlPr>
                              <a:rPr lang="en-US" sz="2400" i="1">
                                <a:latin typeface="Cambria Math" panose="02040503050406030204" pitchFamily="18" charset="0"/>
                                <a:ea typeface="Cambria Math"/>
                              </a:rPr>
                            </m:ctrlPr>
                          </m:fPr>
                          <m:num>
                            <m:r>
                              <a:rPr lang="en-US" sz="2400" i="1">
                                <a:latin typeface="Cambria Math"/>
                                <a:ea typeface="Cambria Math"/>
                              </a:rPr>
                              <m:t>𝑆</m:t>
                            </m:r>
                          </m:num>
                          <m:den>
                            <m:rad>
                              <m:radPr>
                                <m:degHide m:val="on"/>
                                <m:ctrlPr>
                                  <a:rPr lang="en-US" sz="2400" i="1">
                                    <a:latin typeface="Cambria Math" panose="02040503050406030204" pitchFamily="18" charset="0"/>
                                    <a:ea typeface="Cambria Math"/>
                                  </a:rPr>
                                </m:ctrlPr>
                              </m:radPr>
                              <m:deg/>
                              <m:e>
                                <m:r>
                                  <a:rPr lang="en-US" sz="2400" i="1">
                                    <a:latin typeface="Cambria Math"/>
                                    <a:ea typeface="Cambria Math"/>
                                  </a:rPr>
                                  <m:t>𝑛</m:t>
                                </m:r>
                              </m:e>
                            </m:rad>
                          </m:den>
                        </m:f>
                      </m:e>
                    </m:d>
                  </m:oMath>
                </a14:m>
                <a:endParaRPr lang="en-US" sz="2400" dirty="0"/>
              </a:p>
              <a:p>
                <a:pPr marL="0" indent="0">
                  <a:buNone/>
                </a:pP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a:rPr>
                          <m:t>51.315   54.685</m:t>
                        </m:r>
                      </m:e>
                    </m:d>
                  </m:oMath>
                </a14:m>
                <a:r>
                  <a:rPr lang="en-US" sz="2400" dirty="0"/>
                  <a:t>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1617" b="-3450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83BCBB93-0AC9-4232-A0FC-24C2CC33B697}"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t-Test (</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3202567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smtClean="0"/>
                  <a:t>Problem: </a:t>
                </a:r>
                <a:r>
                  <a:rPr lang="en-US" sz="2200" dirty="0"/>
                  <a:t>Intelligent test were given to two groups of boys &amp; girls </a:t>
                </a:r>
              </a:p>
              <a:p>
                <a:pPr marL="0" indent="0">
                  <a:buNone/>
                </a:pPr>
                <a:r>
                  <a:rPr lang="en-US" sz="2200" dirty="0"/>
                  <a:t>              Mean    S.D.        Size</a:t>
                </a:r>
              </a:p>
              <a:p>
                <a:pPr marL="0" indent="0">
                  <a:buNone/>
                </a:pPr>
                <a:r>
                  <a:rPr lang="en-US" sz="2200" dirty="0"/>
                  <a:t>Girl        75            8           60</a:t>
                </a:r>
              </a:p>
              <a:p>
                <a:pPr marL="0" indent="0">
                  <a:buNone/>
                </a:pPr>
                <a:r>
                  <a:rPr lang="en-US" sz="2200" dirty="0"/>
                  <a:t>Boys      73            10         100</a:t>
                </a:r>
              </a:p>
              <a:p>
                <a:pPr marL="0" indent="0">
                  <a:buNone/>
                </a:pPr>
                <a:r>
                  <a:rPr lang="en-US" sz="2200" dirty="0"/>
                  <a:t>Examine if the difference between mean scores is significant? (Take </a:t>
                </a:r>
                <a14:m>
                  <m:oMath xmlns:m="http://schemas.openxmlformats.org/officeDocument/2006/math">
                    <m:r>
                      <a:rPr lang="en-US" sz="2200" i="1">
                        <a:latin typeface="Cambria Math"/>
                        <a:ea typeface="Cambria Math"/>
                      </a:rPr>
                      <m:t>𝛼</m:t>
                    </m:r>
                    <m:r>
                      <a:rPr lang="en-US" sz="2200" i="1">
                        <a:latin typeface="Cambria Math"/>
                        <a:ea typeface="Cambria Math"/>
                      </a:rPr>
                      <m:t>=0.05)</m:t>
                    </m:r>
                    <m:r>
                      <a:rPr lang="en-US" sz="2200" b="0" i="0" smtClean="0">
                        <a:latin typeface="Cambria Math"/>
                        <a:ea typeface="Cambria Math"/>
                      </a:rPr>
                      <m:t> </m:t>
                    </m:r>
                  </m:oMath>
                </a14:m>
                <a:endParaRPr lang="en-US" sz="2200" b="0" dirty="0" smtClean="0">
                  <a:ea typeface="Cambria Math"/>
                </a:endParaRPr>
              </a:p>
              <a:p>
                <a:pPr marL="0" indent="0">
                  <a:buNone/>
                </a:pPr>
                <a:r>
                  <a:rPr lang="en-US" sz="2200" b="1" dirty="0" smtClean="0"/>
                  <a:t>						</a:t>
                </a:r>
                <a:r>
                  <a:rPr lang="en-US" sz="2200" b="1" dirty="0" err="1" smtClean="0"/>
                  <a:t>Ans</a:t>
                </a:r>
                <a:r>
                  <a:rPr lang="en-US" sz="2200" b="1" dirty="0"/>
                  <a:t>: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a:rPr>
                          <m:t>𝑯</m:t>
                        </m:r>
                      </m:e>
                      <m:sub>
                        <m:r>
                          <a:rPr lang="en-US" sz="2200" b="1" i="1">
                            <a:latin typeface="Cambria Math"/>
                          </a:rPr>
                          <m:t>𝟎</m:t>
                        </m:r>
                      </m:sub>
                    </m:sSub>
                  </m:oMath>
                </a14:m>
                <a:r>
                  <a:rPr lang="en-US" sz="2200" b="1" dirty="0"/>
                  <a:t> is accepted</a:t>
                </a: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EE63C67-9C16-48B4-BBD7-B674B261F78F}"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Daily Quiz(CO4)</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2570250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smtClean="0"/>
                  <a:t>1 Intelligent </a:t>
                </a:r>
                <a:r>
                  <a:rPr lang="en-US" sz="2200" dirty="0"/>
                  <a:t>test were given to two groups of boys &amp; girls </a:t>
                </a:r>
              </a:p>
              <a:p>
                <a:pPr marL="0" indent="0">
                  <a:buNone/>
                </a:pPr>
                <a:r>
                  <a:rPr lang="en-US" sz="2200" dirty="0"/>
                  <a:t>              Mean    S.D.        Size</a:t>
                </a:r>
              </a:p>
              <a:p>
                <a:pPr marL="0" indent="0">
                  <a:buNone/>
                </a:pPr>
                <a:r>
                  <a:rPr lang="en-US" sz="2200" dirty="0"/>
                  <a:t>Girl        </a:t>
                </a:r>
                <a:r>
                  <a:rPr lang="en-US" sz="2200" dirty="0" smtClean="0"/>
                  <a:t>68            5           </a:t>
                </a:r>
                <a:r>
                  <a:rPr lang="en-US" sz="2200" dirty="0"/>
                  <a:t>60</a:t>
                </a:r>
              </a:p>
              <a:p>
                <a:pPr marL="0" indent="0">
                  <a:buNone/>
                </a:pPr>
                <a:r>
                  <a:rPr lang="en-US" sz="2200" dirty="0"/>
                  <a:t>Boys      </a:t>
                </a:r>
                <a:r>
                  <a:rPr lang="en-US" sz="2200" dirty="0" smtClean="0"/>
                  <a:t>85            </a:t>
                </a:r>
                <a:r>
                  <a:rPr lang="en-US" sz="2200" dirty="0"/>
                  <a:t>10         100</a:t>
                </a:r>
              </a:p>
              <a:p>
                <a:pPr marL="0" indent="0">
                  <a:buNone/>
                </a:pPr>
                <a:r>
                  <a:rPr lang="en-US" sz="2200" dirty="0"/>
                  <a:t>Examine if the difference between mean scores is significant? (Take </a:t>
                </a:r>
                <a14:m>
                  <m:oMath xmlns:m="http://schemas.openxmlformats.org/officeDocument/2006/math">
                    <m:r>
                      <a:rPr lang="en-US" sz="2200" i="1">
                        <a:latin typeface="Cambria Math"/>
                        <a:ea typeface="Cambria Math"/>
                      </a:rPr>
                      <m:t>𝛼</m:t>
                    </m:r>
                    <m:r>
                      <a:rPr lang="en-US" sz="2200" i="1">
                        <a:latin typeface="Cambria Math"/>
                        <a:ea typeface="Cambria Math"/>
                      </a:rPr>
                      <m:t>=0.05)</m:t>
                    </m:r>
                    <m:r>
                      <a:rPr lang="en-US" sz="2200" b="0" i="0" smtClean="0">
                        <a:latin typeface="Cambria Math"/>
                        <a:ea typeface="Cambria Math"/>
                      </a:rPr>
                      <m:t> </m:t>
                    </m:r>
                  </m:oMath>
                </a14:m>
                <a:endParaRPr lang="en-US" sz="2200" b="0" dirty="0" smtClean="0">
                  <a:ea typeface="Cambria Math"/>
                </a:endParaRPr>
              </a:p>
              <a:p>
                <a:pPr marL="0" indent="0">
                  <a:buNone/>
                </a:pPr>
                <a:r>
                  <a:rPr lang="en-US" sz="2200" dirty="0" smtClean="0">
                    <a:ea typeface="Cambria Math"/>
                  </a:rPr>
                  <a:t>2. Define Null hypothesis for</a:t>
                </a:r>
              </a:p>
              <a:p>
                <a:pPr marL="514350" indent="-514350">
                  <a:buFont typeface="+mj-lt"/>
                  <a:buAutoNum type="romanLcPeriod"/>
                </a:pPr>
                <a:r>
                  <a:rPr lang="en-US" sz="2200" dirty="0">
                    <a:ea typeface="Cambria Math"/>
                  </a:rPr>
                  <a:t>t</a:t>
                </a:r>
                <a:r>
                  <a:rPr lang="en-US" sz="2200" b="0" dirty="0" smtClean="0">
                    <a:ea typeface="Cambria Math"/>
                  </a:rPr>
                  <a:t> test</a:t>
                </a:r>
              </a:p>
              <a:p>
                <a:pPr marL="514350" indent="-514350">
                  <a:buFont typeface="+mj-lt"/>
                  <a:buAutoNum type="romanLcPeriod"/>
                </a:pPr>
                <a:r>
                  <a:rPr lang="en-US" sz="2200" dirty="0" smtClean="0">
                    <a:ea typeface="Cambria Math"/>
                  </a:rPr>
                  <a:t>Z-test</a:t>
                </a:r>
              </a:p>
              <a:p>
                <a:pPr marL="0" indent="0">
                  <a:buNone/>
                </a:pPr>
                <a:endParaRPr lang="en-US" sz="2200" b="0" dirty="0" smtClean="0">
                  <a:ea typeface="Cambria Math"/>
                </a:endParaRPr>
              </a:p>
              <a:p>
                <a:pPr marL="0" indent="0">
                  <a:buNone/>
                </a:pPr>
                <a:r>
                  <a:rPr lang="en-US" sz="2200" b="1" dirty="0" smtClean="0"/>
                  <a:t>						</a:t>
                </a: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1037"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EE63C67-9C16-48B4-BBD7-B674B261F78F}"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Weekly Assignment(CO4)</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40232239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1000"/>
                                        <p:tgtEl>
                                          <p:spTgt spid="3">
                                            <p:txEl>
                                              <p:pRg st="9" end="9"/>
                                            </p:txEl>
                                          </p:spTgt>
                                        </p:tgtEl>
                                      </p:cBhvr>
                                    </p:animEffect>
                                    <p:anim calcmode="lin" valueType="num">
                                      <p:cBhvr>
                                        <p:cTn id="6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ü"/>
            </a:pPr>
            <a:r>
              <a:rPr lang="en-US" sz="2200" dirty="0"/>
              <a:t>Test of hypothesis</a:t>
            </a:r>
          </a:p>
          <a:p>
            <a:pPr>
              <a:buFont typeface="Wingdings" pitchFamily="2" charset="2"/>
              <a:buChar char="ü"/>
            </a:pPr>
            <a:r>
              <a:rPr lang="en-US" sz="2200" dirty="0"/>
              <a:t>Procedure of Test of hypothesis</a:t>
            </a:r>
          </a:p>
          <a:p>
            <a:pPr>
              <a:buFont typeface="Wingdings" pitchFamily="2" charset="2"/>
              <a:buChar char="ü"/>
            </a:pPr>
            <a:r>
              <a:rPr lang="en-US" sz="2200" dirty="0"/>
              <a:t>Null Hypothesis</a:t>
            </a:r>
          </a:p>
          <a:p>
            <a:pPr>
              <a:buFont typeface="Wingdings" pitchFamily="2" charset="2"/>
              <a:buChar char="ü"/>
            </a:pPr>
            <a:r>
              <a:rPr lang="en-US" sz="2200" dirty="0"/>
              <a:t>Alternate Hypothesis</a:t>
            </a:r>
          </a:p>
          <a:p>
            <a:pPr>
              <a:buFont typeface="Wingdings" pitchFamily="2" charset="2"/>
              <a:buChar char="ü"/>
            </a:pPr>
            <a:r>
              <a:rPr lang="en-US" sz="2200" dirty="0"/>
              <a:t>Level of significance </a:t>
            </a:r>
            <a:endParaRPr lang="en-US" sz="2200" dirty="0" smtClean="0"/>
          </a:p>
          <a:p>
            <a:pPr>
              <a:buFont typeface="Wingdings" pitchFamily="2" charset="2"/>
              <a:buChar char="ü"/>
            </a:pPr>
            <a:r>
              <a:rPr lang="en-US" sz="2200" dirty="0"/>
              <a:t>Test of hypothesis about difference between two population </a:t>
            </a:r>
            <a:r>
              <a:rPr lang="en-US" sz="2200" dirty="0" smtClean="0"/>
              <a:t>mean</a:t>
            </a:r>
          </a:p>
          <a:p>
            <a:pPr>
              <a:buFont typeface="Wingdings" pitchFamily="2" charset="2"/>
              <a:buChar char="ü"/>
            </a:pPr>
            <a:r>
              <a:rPr lang="en-US" sz="2200" dirty="0" smtClean="0"/>
              <a:t>t-Test</a:t>
            </a:r>
            <a:endParaRPr lang="en-US" sz="2200" dirty="0"/>
          </a:p>
          <a:p>
            <a:pPr>
              <a:buFont typeface="Wingdings" pitchFamily="2" charset="2"/>
              <a:buChar char="ü"/>
            </a:pPr>
            <a:endParaRPr lang="en-US" sz="2200" dirty="0"/>
          </a:p>
          <a:p>
            <a:pPr>
              <a:buFont typeface="Wingdings" pitchFamily="2" charset="2"/>
              <a:buChar char="ü"/>
            </a:pPr>
            <a:endParaRPr lang="en-US" sz="2200" dirty="0"/>
          </a:p>
          <a:p>
            <a:pPr>
              <a:buFont typeface="Wingdings" pitchFamily="2" charset="2"/>
              <a:buChar char="ü"/>
            </a:pPr>
            <a:endParaRPr lang="en-US" sz="2200" dirty="0"/>
          </a:p>
        </p:txBody>
      </p:sp>
      <p:sp>
        <p:nvSpPr>
          <p:cNvPr id="4" name="Date Placeholder 3"/>
          <p:cNvSpPr>
            <a:spLocks noGrp="1"/>
          </p:cNvSpPr>
          <p:nvPr>
            <p:ph type="dt" sz="half" idx="10"/>
          </p:nvPr>
        </p:nvSpPr>
        <p:spPr/>
        <p:txBody>
          <a:bodyPr/>
          <a:lstStyle/>
          <a:p>
            <a:fld id="{7BFA89B1-6FF1-47F6-956A-91D7BCCFC47F}"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Recap(CO4)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252549723"/>
      </p:ext>
    </p:extLst>
  </p:cSld>
  <p:clrMapOvr>
    <a:masterClrMapping/>
  </p:clrMapOvr>
  <p:transition spd="slow">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Chi Square Test(</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oMath>
                </a14:m>
                <a:r>
                  <a:rPr lang="en-US" sz="2200" b="1" dirty="0"/>
                  <a:t>)</a:t>
                </a:r>
                <a:endParaRPr lang="en-US" sz="2200" dirty="0" smtClean="0"/>
              </a:p>
              <a:p>
                <a:r>
                  <a:rPr lang="en-US" sz="2200" dirty="0" smtClean="0"/>
                  <a:t>Distinguish </a:t>
                </a:r>
                <a:r>
                  <a:rPr lang="en-US" sz="2200" dirty="0"/>
                  <a:t>between nonparametric and parametric tests.</a:t>
                </a:r>
              </a:p>
              <a:p>
                <a:r>
                  <a:rPr lang="en-US" sz="2200" dirty="0" smtClean="0"/>
                  <a:t>Explanation </a:t>
                </a:r>
                <a:r>
                  <a:rPr lang="en-US" sz="2200" dirty="0"/>
                  <a:t>how the test statistic is computed for a chi-square test.</a:t>
                </a:r>
              </a:p>
              <a:p>
                <a:r>
                  <a:rPr lang="en-US" sz="2200" dirty="0" smtClean="0"/>
                  <a:t>Compute </a:t>
                </a:r>
                <a:r>
                  <a:rPr lang="en-US" sz="2200" dirty="0"/>
                  <a:t>the chi-square goodness-of-fit test and interpret the results.</a:t>
                </a:r>
              </a:p>
              <a:p>
                <a:r>
                  <a:rPr lang="en-US" sz="2200" dirty="0"/>
                  <a:t>Identify the assumption and the restriction of expected frequency size for the chi-square test.</a:t>
                </a:r>
              </a:p>
              <a:p>
                <a:r>
                  <a:rPr lang="en-US" sz="2200" dirty="0" smtClean="0"/>
                  <a:t>Compute </a:t>
                </a:r>
                <a:r>
                  <a:rPr lang="en-US" sz="2200" dirty="0"/>
                  <a:t>the chi-square test for independence and interpret the results.</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539" r="-37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F8EB354-6157-4177-BC07-189908A05D37}"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smtClean="0"/>
              <a:t>Topic Objective </a:t>
            </a:r>
            <a:r>
              <a:rPr lang="en-US" sz="3000" b="1" noProof="0" dirty="0" smtClean="0"/>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40392728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smtClean="0"/>
                  <a:t>Chi Square Test(</a:t>
                </a:r>
                <a14:m>
                  <m:oMath xmlns:m="http://schemas.openxmlformats.org/officeDocument/2006/math">
                    <m:sSup>
                      <m:sSupPr>
                        <m:ctrlPr>
                          <a:rPr lang="en-US" sz="2200" i="1">
                            <a:latin typeface="Cambria Math" panose="02040503050406030204" pitchFamily="18" charset="0"/>
                          </a:rPr>
                        </m:ctrlPr>
                      </m:sSupPr>
                      <m:e>
                        <m:r>
                          <a:rPr lang="en-US" sz="2200" i="1">
                            <a:latin typeface="Cambria Math"/>
                            <a:ea typeface="Cambria Math"/>
                          </a:rPr>
                          <m:t>𝜒</m:t>
                        </m:r>
                      </m:e>
                      <m:sup>
                        <m:r>
                          <a:rPr lang="en-US" sz="2200" i="1">
                            <a:latin typeface="Cambria Math"/>
                          </a:rPr>
                          <m:t>2</m:t>
                        </m:r>
                      </m:sup>
                    </m:sSup>
                  </m:oMath>
                </a14:m>
                <a:r>
                  <a:rPr lang="en-US" sz="2200" dirty="0"/>
                  <a:t>)</a:t>
                </a:r>
                <a:endParaRPr lang="en-US" sz="2200" dirty="0" smtClean="0"/>
              </a:p>
              <a:p>
                <a:pPr marL="514350" indent="-514350">
                  <a:buFont typeface="+mj-lt"/>
                  <a:buAutoNum type="arabicPeriod"/>
                </a:pPr>
                <a:r>
                  <a:rPr lang="en-US" sz="2200" dirty="0"/>
                  <a:t>Chi-square test of goodness of Fit.</a:t>
                </a:r>
              </a:p>
              <a:p>
                <a:pPr marL="514350" indent="-514350">
                  <a:buFont typeface="+mj-lt"/>
                  <a:buAutoNum type="arabicPeriod"/>
                </a:pPr>
                <a:r>
                  <a:rPr lang="en-US" sz="2200" dirty="0"/>
                  <a:t>Chi-square test of independence of Attributes.</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1037"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019D268-E681-4267-9DFC-08DFC6E40523}"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a:t>
            </a:r>
            <a:r>
              <a:rPr lang="en-US" dirty="0" smtClean="0"/>
              <a:t>No</a:t>
            </a:r>
            <a:r>
              <a:rPr lang="en-US" i="1" dirty="0" smtClean="0"/>
              <a: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mc:AlternateContent xmlns:mc="http://schemas.openxmlformats.org/markup-compatibility/2006" xmlns:a14="http://schemas.microsoft.com/office/drawing/2010/main">
        <mc:Choice Requires="a14">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Chi Square Test(</a:t>
                </a:r>
                <a14:m>
                  <m:oMath xmlns:m="http://schemas.openxmlformats.org/officeDocument/2006/math">
                    <m:sSup>
                      <m:sSupPr>
                        <m:ctrlPr>
                          <a:rPr lang="en-US" sz="3000" b="1" i="1">
                            <a:latin typeface="Cambria Math" panose="02040503050406030204" pitchFamily="18" charset="0"/>
                          </a:rPr>
                        </m:ctrlPr>
                      </m:sSupPr>
                      <m:e>
                        <m:r>
                          <a:rPr lang="en-US" sz="3000" b="1" i="1">
                            <a:latin typeface="Cambria Math"/>
                            <a:ea typeface="Cambria Math"/>
                          </a:rPr>
                          <m:t>𝝌</m:t>
                        </m:r>
                      </m:e>
                      <m:sup>
                        <m:r>
                          <a:rPr lang="en-US" sz="3000" b="1" i="1">
                            <a:latin typeface="Cambria Math"/>
                          </a:rPr>
                          <m:t>𝟐</m:t>
                        </m:r>
                      </m:sup>
                    </m:sSup>
                  </m:oMath>
                </a14:m>
                <a:r>
                  <a:rPr lang="en-US" sz="3000" b="1" dirty="0"/>
                  <a:t>)</a:t>
                </a:r>
                <a:r>
                  <a:rPr lang="en-US" sz="3000" b="1" noProof="0" dirty="0" smtClean="0"/>
                  <a:t>(CO4)</a:t>
                </a:r>
                <a:endParaRPr kumimoji="0" lang="en-US" sz="3000" b="1" i="0" u="none" strike="noStrike" kern="1200" cap="none" spc="0" normalizeH="0" baseline="0" noProof="0" dirty="0">
                  <a:ln>
                    <a:noFill/>
                  </a:ln>
                  <a:solidFill>
                    <a:schemeClr val="dk1"/>
                  </a:solidFill>
                  <a:effectLst/>
                  <a:uLnTx/>
                  <a:uFillTx/>
                </a:endParaRPr>
              </a:p>
            </p:txBody>
          </p:sp>
        </mc:Choice>
        <mc:Fallback xmlns="">
          <p:sp>
            <p:nvSpPr>
              <p:cNvPr id="7"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051888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Chi Square Test(</a:t>
                </a:r>
                <a14:m>
                  <m:oMath xmlns:m="http://schemas.openxmlformats.org/officeDocument/2006/math">
                    <m:sSup>
                      <m:sSupPr>
                        <m:ctrlPr>
                          <a:rPr lang="en-US" sz="2200" i="1">
                            <a:latin typeface="Cambria Math" panose="02040503050406030204" pitchFamily="18" charset="0"/>
                          </a:rPr>
                        </m:ctrlPr>
                      </m:sSupPr>
                      <m:e>
                        <m:r>
                          <a:rPr lang="en-US" sz="2200" i="1">
                            <a:latin typeface="Cambria Math"/>
                            <a:ea typeface="Cambria Math"/>
                          </a:rPr>
                          <m:t>𝜒</m:t>
                        </m:r>
                      </m:e>
                      <m:sup>
                        <m:r>
                          <a:rPr lang="en-US" sz="2200" i="1">
                            <a:latin typeface="Cambria Math"/>
                          </a:rPr>
                          <m:t>2</m:t>
                        </m:r>
                      </m:sup>
                    </m:sSup>
                  </m:oMath>
                </a14:m>
                <a:r>
                  <a:rPr lang="en-US" sz="2200" dirty="0"/>
                  <a:t>)</a:t>
                </a:r>
              </a:p>
              <a:p>
                <a:pPr marL="457200" indent="-457200"/>
                <a:r>
                  <a:rPr lang="en-US" sz="2200" dirty="0"/>
                  <a:t>Chi Square test is the test of significance.</a:t>
                </a:r>
              </a:p>
              <a:p>
                <a:pPr marL="457200" indent="-457200"/>
                <a:r>
                  <a:rPr lang="en-US" sz="2200" dirty="0"/>
                  <a:t>Chi square test is a useful measures of comparing experimentally obtained result with those expected theoretically and based on hypothesis. </a:t>
                </a:r>
              </a:p>
              <a:p>
                <a:pPr marL="457200" indent="-457200"/>
                <a14:m>
                  <m:oMath xmlns:m="http://schemas.openxmlformats.org/officeDocument/2006/math">
                    <m:sSup>
                      <m:sSupPr>
                        <m:ctrlPr>
                          <a:rPr lang="en-US" sz="2200" i="1">
                            <a:latin typeface="Cambria Math" panose="02040503050406030204" pitchFamily="18" charset="0"/>
                          </a:rPr>
                        </m:ctrlPr>
                      </m:sSupPr>
                      <m:e>
                        <m:r>
                          <a:rPr lang="en-US" sz="2200" i="1">
                            <a:latin typeface="Cambria Math"/>
                            <a:ea typeface="Cambria Math"/>
                          </a:rPr>
                          <m:t>𝜒</m:t>
                        </m:r>
                      </m:e>
                      <m:sup>
                        <m:r>
                          <a:rPr lang="en-US" sz="2200" i="1">
                            <a:latin typeface="Cambria Math"/>
                          </a:rPr>
                          <m:t>2</m:t>
                        </m:r>
                      </m:sup>
                    </m:sSup>
                    <m:r>
                      <a:rPr lang="en-US" sz="2200" i="1">
                        <a:latin typeface="Cambria Math"/>
                        <a:ea typeface="Cambria Math"/>
                      </a:rPr>
                      <m:t>=</m:t>
                    </m:r>
                    <m:nary>
                      <m:naryPr>
                        <m:chr m:val="∑"/>
                        <m:subHide m:val="on"/>
                        <m:supHide m:val="on"/>
                        <m:ctrlPr>
                          <a:rPr lang="en-US" sz="2200" i="1">
                            <a:latin typeface="Cambria Math" panose="02040503050406030204" pitchFamily="18" charset="0"/>
                            <a:ea typeface="Cambria Math"/>
                          </a:rPr>
                        </m:ctrlPr>
                      </m:naryPr>
                      <m:sub/>
                      <m:sup/>
                      <m:e>
                        <m:f>
                          <m:fPr>
                            <m:ctrlPr>
                              <a:rPr lang="en-US" sz="2200" i="1">
                                <a:latin typeface="Cambria Math" panose="02040503050406030204" pitchFamily="18" charset="0"/>
                                <a:ea typeface="Cambria Math"/>
                              </a:rPr>
                            </m:ctrlPr>
                          </m:fPr>
                          <m:num>
                            <m:sSup>
                              <m:sSupPr>
                                <m:ctrlPr>
                                  <a:rPr lang="en-US" sz="2200" i="1">
                                    <a:latin typeface="Cambria Math" panose="02040503050406030204" pitchFamily="18" charset="0"/>
                                    <a:ea typeface="Cambria Math"/>
                                  </a:rPr>
                                </m:ctrlPr>
                              </m:sSupPr>
                              <m:e>
                                <m:d>
                                  <m:dPr>
                                    <m:ctrlPr>
                                      <a:rPr lang="en-US" sz="2200" i="1">
                                        <a:latin typeface="Cambria Math" panose="02040503050406030204" pitchFamily="18" charset="0"/>
                                        <a:ea typeface="Cambria Math"/>
                                      </a:rPr>
                                    </m:ctrlPr>
                                  </m:dPr>
                                  <m:e>
                                    <m:r>
                                      <a:rPr lang="en-US" sz="2200" i="1">
                                        <a:latin typeface="Cambria Math"/>
                                        <a:ea typeface="Cambria Math"/>
                                      </a:rPr>
                                      <m:t>𝑂𝑏𝑠𝑒𝑟𝑣𝑒𝑑</m:t>
                                    </m:r>
                                    <m:r>
                                      <a:rPr lang="en-US" sz="2200" i="1">
                                        <a:latin typeface="Cambria Math"/>
                                        <a:ea typeface="Cambria Math"/>
                                      </a:rPr>
                                      <m:t>−</m:t>
                                    </m:r>
                                    <m:r>
                                      <a:rPr lang="en-US" sz="2200" i="1">
                                        <a:latin typeface="Cambria Math"/>
                                        <a:ea typeface="Cambria Math"/>
                                      </a:rPr>
                                      <m:t>𝐸𝑥𝑝𝑒𝑐𝑡𝑒𝑑</m:t>
                                    </m:r>
                                  </m:e>
                                </m:d>
                              </m:e>
                              <m:sup>
                                <m:r>
                                  <a:rPr lang="en-US" sz="2200" i="1">
                                    <a:latin typeface="Cambria Math"/>
                                    <a:ea typeface="Cambria Math"/>
                                  </a:rPr>
                                  <m:t>2</m:t>
                                </m:r>
                              </m:sup>
                            </m:sSup>
                          </m:num>
                          <m:den>
                            <m:r>
                              <a:rPr lang="en-US" sz="2200" i="1">
                                <a:latin typeface="Cambria Math"/>
                                <a:ea typeface="Cambria Math"/>
                              </a:rPr>
                              <m:t>𝐸𝑥𝑝𝑒𝑐𝑡𝑒𝑑</m:t>
                            </m:r>
                          </m:den>
                        </m:f>
                      </m:e>
                    </m:nary>
                  </m:oMath>
                </a14:m>
                <a:endParaRPr lang="en-US" sz="2200" dirty="0"/>
              </a:p>
              <a:p>
                <a:r>
                  <a:rPr lang="en-US" sz="2200" dirty="0" smtClean="0"/>
                  <a:t>It </a:t>
                </a:r>
                <a:r>
                  <a:rPr lang="en-US" sz="2200" dirty="0"/>
                  <a:t>is a mathematical expression, representing the ratio of experimentally obtained result(O)  and theoretically expected result(E) based on certain hypothesis. It uses data in form of frequencies</a:t>
                </a:r>
                <a:r>
                  <a:rPr lang="en-US" sz="2200" dirty="0" smtClean="0"/>
                  <a:t>.</a:t>
                </a: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9D925CE-E91D-4134-9D1F-9D040DBCA38D}"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Chi Square Test(</a:t>
                </a:r>
                <a14:m>
                  <m:oMath xmlns:m="http://schemas.openxmlformats.org/officeDocument/2006/math">
                    <m:sSup>
                      <m:sSupPr>
                        <m:ctrlPr>
                          <a:rPr lang="en-US" sz="3000" b="1" i="1">
                            <a:latin typeface="Cambria Math" panose="02040503050406030204" pitchFamily="18" charset="0"/>
                          </a:rPr>
                        </m:ctrlPr>
                      </m:sSupPr>
                      <m:e>
                        <m:r>
                          <a:rPr lang="en-US" sz="3000" b="1" i="1">
                            <a:latin typeface="Cambria Math"/>
                            <a:ea typeface="Cambria Math"/>
                          </a:rPr>
                          <m:t>𝝌</m:t>
                        </m:r>
                      </m:e>
                      <m:sup>
                        <m:r>
                          <a:rPr lang="en-US" sz="3000" b="1" i="1">
                            <a:latin typeface="Cambria Math"/>
                          </a:rPr>
                          <m:t>𝟐</m:t>
                        </m:r>
                      </m:sup>
                    </m:sSup>
                  </m:oMath>
                </a14:m>
                <a:r>
                  <a:rPr lang="en-US" sz="3000" b="1" dirty="0"/>
                  <a:t>)</a:t>
                </a:r>
                <a:r>
                  <a:rPr lang="en-US" sz="3000" b="1" noProof="0" dirty="0" smtClean="0"/>
                  <a:t>(CO4)</a:t>
                </a:r>
                <a:endParaRPr kumimoji="0" lang="en-US" sz="3000" b="1" i="0" u="none" strike="noStrike" kern="1200" cap="none" spc="0" normalizeH="0" baseline="0" noProof="0" dirty="0">
                  <a:ln>
                    <a:noFill/>
                  </a:ln>
                  <a:solidFill>
                    <a:schemeClr val="dk1"/>
                  </a:solidFill>
                  <a:effectLst/>
                  <a:uLnTx/>
                  <a:uFillTx/>
                </a:endParaRP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65580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r>
                  <a:rPr lang="en-US" sz="2200" dirty="0" smtClean="0"/>
                  <a:t>Chi </a:t>
                </a:r>
                <a:r>
                  <a:rPr lang="en-US" sz="2200" dirty="0"/>
                  <a:t>square test is calculated by dividing the square of overall deviation in the observed and expected frequencies by expected frequency.</a:t>
                </a:r>
                <a:r>
                  <a:rPr lang="en-US" sz="2200" b="1" dirty="0"/>
                  <a:t>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r>
                      <a:rPr lang="en-US" sz="2200" b="1" i="1">
                        <a:latin typeface="Cambria Math"/>
                        <a:ea typeface="Cambria Math"/>
                      </a:rPr>
                      <m:t>=</m:t>
                    </m:r>
                    <m:nary>
                      <m:naryPr>
                        <m:chr m:val="∑"/>
                        <m:subHide m:val="on"/>
                        <m:supHide m:val="on"/>
                        <m:ctrlPr>
                          <a:rPr lang="en-US" sz="2200" b="1" i="1">
                            <a:latin typeface="Cambria Math" panose="02040503050406030204" pitchFamily="18" charset="0"/>
                            <a:ea typeface="Cambria Math"/>
                          </a:rPr>
                        </m:ctrlPr>
                      </m:naryPr>
                      <m:sub/>
                      <m:sup/>
                      <m:e>
                        <m:f>
                          <m:fPr>
                            <m:ctrlPr>
                              <a:rPr lang="en-US" sz="2200" b="1" i="1">
                                <a:latin typeface="Cambria Math" panose="02040503050406030204" pitchFamily="18" charset="0"/>
                                <a:ea typeface="Cambria Math"/>
                              </a:rPr>
                            </m:ctrlPr>
                          </m:fPr>
                          <m:num>
                            <m:sSup>
                              <m:sSupPr>
                                <m:ctrlPr>
                                  <a:rPr lang="en-US" sz="2200" b="1" i="1">
                                    <a:latin typeface="Cambria Math" panose="02040503050406030204" pitchFamily="18" charset="0"/>
                                    <a:ea typeface="Cambria Math"/>
                                  </a:rPr>
                                </m:ctrlPr>
                              </m:sSupPr>
                              <m:e>
                                <m:d>
                                  <m:dPr>
                                    <m:ctrlPr>
                                      <a:rPr lang="en-US" sz="2200" b="1" i="1">
                                        <a:latin typeface="Cambria Math" panose="02040503050406030204" pitchFamily="18" charset="0"/>
                                        <a:ea typeface="Cambria Math"/>
                                      </a:rPr>
                                    </m:ctrlPr>
                                  </m:dPr>
                                  <m:e>
                                    <m:r>
                                      <a:rPr lang="en-US" sz="2200" b="1" i="1">
                                        <a:latin typeface="Cambria Math"/>
                                        <a:ea typeface="Cambria Math"/>
                                      </a:rPr>
                                      <m:t>𝑶</m:t>
                                    </m:r>
                                    <m:r>
                                      <a:rPr lang="en-US" sz="2200" b="1" i="1">
                                        <a:latin typeface="Cambria Math"/>
                                        <a:ea typeface="Cambria Math"/>
                                      </a:rPr>
                                      <m:t>−</m:t>
                                    </m:r>
                                    <m:r>
                                      <a:rPr lang="en-US" sz="2200" b="1" i="1">
                                        <a:latin typeface="Cambria Math"/>
                                        <a:ea typeface="Cambria Math"/>
                                      </a:rPr>
                                      <m:t>𝑬</m:t>
                                    </m:r>
                                  </m:e>
                                </m:d>
                              </m:e>
                              <m:sup>
                                <m:r>
                                  <a:rPr lang="en-US" sz="2200" b="1" i="1">
                                    <a:latin typeface="Cambria Math"/>
                                    <a:ea typeface="Cambria Math"/>
                                  </a:rPr>
                                  <m:t>𝟐</m:t>
                                </m:r>
                              </m:sup>
                            </m:sSup>
                          </m:num>
                          <m:den>
                            <m:r>
                              <a:rPr lang="en-US" sz="2200" b="1" i="1">
                                <a:latin typeface="Cambria Math"/>
                                <a:ea typeface="Cambria Math"/>
                              </a:rPr>
                              <m:t>𝑬</m:t>
                            </m:r>
                          </m:den>
                        </m:f>
                      </m:e>
                    </m:nary>
                    <m:r>
                      <a:rPr lang="en-US" sz="2200" b="0" i="0" smtClean="0">
                        <a:latin typeface="Cambria Math"/>
                        <a:ea typeface="Cambria Math"/>
                      </a:rPr>
                      <m:t> </m:t>
                    </m:r>
                  </m:oMath>
                </a14:m>
                <a:endParaRPr lang="en-US" sz="2200" b="0" dirty="0" smtClean="0">
                  <a:ea typeface="Cambria Math"/>
                </a:endParaRPr>
              </a:p>
              <a:p>
                <a:pPr marL="0" indent="0">
                  <a:buNone/>
                </a:pPr>
                <a:r>
                  <a:rPr lang="en-US" sz="2200" dirty="0" smtClean="0"/>
                  <a:t>O=the </a:t>
                </a:r>
                <a:r>
                  <a:rPr lang="en-US" sz="2200" dirty="0"/>
                  <a:t>frequencies </a:t>
                </a:r>
                <a:r>
                  <a:rPr lang="en-US" sz="2200" dirty="0" smtClean="0"/>
                  <a:t>observed, E=the </a:t>
                </a:r>
                <a:r>
                  <a:rPr lang="en-US" sz="2200" dirty="0"/>
                  <a:t>frequencies expected</a:t>
                </a:r>
                <a14:m>
                  <m:oMath xmlns:m="http://schemas.openxmlformats.org/officeDocument/2006/math">
                    <m:r>
                      <a:rPr lang="en-US" sz="2200" b="0" i="0" smtClean="0">
                        <a:latin typeface="Cambria Math"/>
                        <a:ea typeface="Cambria Math"/>
                      </a:rPr>
                      <m:t>,</m:t>
                    </m:r>
                    <m:r>
                      <m:rPr>
                        <m:sty m:val="p"/>
                      </m:rPr>
                      <a:rPr lang="el-GR" sz="2200" i="1">
                        <a:latin typeface="Cambria Math"/>
                        <a:ea typeface="Cambria Math"/>
                      </a:rPr>
                      <m:t>Σ</m:t>
                    </m:r>
                  </m:oMath>
                </a14:m>
                <a:r>
                  <a:rPr lang="en-US" sz="2200" dirty="0"/>
                  <a:t>= sum of</a:t>
                </a:r>
              </a:p>
              <a:p>
                <a:r>
                  <a:rPr lang="en-US" sz="2200" dirty="0"/>
                  <a:t>If there is no difference between actual and observed frequencies, the value of Chi- Square is zero.</a:t>
                </a:r>
              </a:p>
              <a:p>
                <a:r>
                  <a:rPr lang="en-US" sz="2200" dirty="0"/>
                  <a:t>If there is difference between actual and observed frequencies, the value of Chi- Square would be more than zero.</a:t>
                </a:r>
              </a:p>
              <a:p>
                <a:r>
                  <a:rPr lang="en-US" sz="2200" dirty="0"/>
                  <a:t>But the difference in the observed frequencies, may also be due to the sampling fluctuations and it should be ignored in drawing interference.</a:t>
                </a:r>
              </a:p>
              <a:p>
                <a:endParaRPr lang="en-US" sz="2200" dirty="0"/>
              </a:p>
              <a:p>
                <a:endParaRPr lang="en-US" sz="2200" dirty="0"/>
              </a:p>
              <a:p>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444" b="-3194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B79E508-A820-4327-A30E-8DEAAEFF89C3}"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Unit </a:t>
            </a:r>
            <a:r>
              <a:rPr lang="en-US" dirty="0"/>
              <a:t>No. IV</a:t>
            </a:r>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Chi Square Test(</a:t>
                </a:r>
                <a14:m>
                  <m:oMath xmlns:m="http://schemas.openxmlformats.org/officeDocument/2006/math">
                    <m:sSup>
                      <m:sSupPr>
                        <m:ctrlPr>
                          <a:rPr lang="en-US" sz="3000" b="1" i="1">
                            <a:latin typeface="Cambria Math" panose="02040503050406030204" pitchFamily="18" charset="0"/>
                          </a:rPr>
                        </m:ctrlPr>
                      </m:sSupPr>
                      <m:e>
                        <m:r>
                          <a:rPr lang="en-US" sz="3000" b="1" i="1">
                            <a:latin typeface="Cambria Math"/>
                            <a:ea typeface="Cambria Math"/>
                          </a:rPr>
                          <m:t>𝝌</m:t>
                        </m:r>
                      </m:e>
                      <m:sup>
                        <m:r>
                          <a:rPr lang="en-US" sz="3000" b="1" i="1">
                            <a:latin typeface="Cambria Math"/>
                          </a:rPr>
                          <m:t>𝟐</m:t>
                        </m:r>
                      </m:sup>
                    </m:sSup>
                  </m:oMath>
                </a14:m>
                <a:r>
                  <a:rPr lang="en-US" sz="3000" b="1" dirty="0"/>
                  <a:t>)</a:t>
                </a:r>
                <a:r>
                  <a:rPr lang="en-US" sz="3000" b="1" noProof="0" dirty="0" smtClean="0"/>
                  <a:t>(CO4)</a:t>
                </a:r>
                <a:endParaRPr kumimoji="0" lang="en-US" sz="3000" b="1" i="0" u="none" strike="noStrike" kern="1200" cap="none" spc="0" normalizeH="0" baseline="0" noProof="0" dirty="0">
                  <a:ln>
                    <a:noFill/>
                  </a:ln>
                  <a:solidFill>
                    <a:schemeClr val="dk1"/>
                  </a:solidFill>
                  <a:effectLst/>
                  <a:uLnTx/>
                  <a:uFillTx/>
                </a:endParaRP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20616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Degree of </a:t>
            </a:r>
            <a:r>
              <a:rPr lang="en-US" sz="2200" b="1" dirty="0" smtClean="0"/>
              <a:t>Freedom</a:t>
            </a:r>
          </a:p>
          <a:p>
            <a:r>
              <a:rPr lang="en-US" sz="2200" dirty="0"/>
              <a:t>In test, while comparing the calculated value with the table value, we have to calculate the degree of freedom. The degree of freedom is calculated from the no of classes. Therefore, the no. of degree of freedom in a test is equal to the no. of classes minus one.</a:t>
            </a:r>
          </a:p>
          <a:p>
            <a:r>
              <a:rPr lang="en-US" sz="2200" dirty="0"/>
              <a:t>If there are two classes, three classes and four classes, the degree of freedom would be 2-1,3-1 and 4-1, respectively. In a contingency table, the degree of freedom is calculated in different manner:</a:t>
            </a:r>
          </a:p>
          <a:p>
            <a:pPr marL="0" indent="0" algn="ctr">
              <a:buNone/>
            </a:pPr>
            <a:r>
              <a:rPr lang="en-US" sz="2200" dirty="0" err="1"/>
              <a:t>d.f.</a:t>
            </a:r>
            <a:r>
              <a:rPr lang="en-US" sz="2200" dirty="0"/>
              <a:t>=(r-1)(</a:t>
            </a:r>
            <a:r>
              <a:rPr lang="en-US" sz="2200" dirty="0" smtClean="0"/>
              <a:t>c-1)</a:t>
            </a:r>
          </a:p>
          <a:p>
            <a:pPr marL="0" indent="0">
              <a:buNone/>
            </a:pPr>
            <a:r>
              <a:rPr lang="en-US" sz="2200" dirty="0" smtClean="0"/>
              <a:t>Where </a:t>
            </a:r>
            <a:r>
              <a:rPr lang="en-US" sz="2200" dirty="0"/>
              <a:t>r= no. of row in the </a:t>
            </a:r>
            <a:r>
              <a:rPr lang="en-US" sz="2200" dirty="0" err="1" smtClean="0"/>
              <a:t>table,C</a:t>
            </a:r>
            <a:r>
              <a:rPr lang="en-US" sz="2200" dirty="0"/>
              <a:t>= no. of column in the table</a:t>
            </a:r>
          </a:p>
          <a:p>
            <a:r>
              <a:rPr lang="en-US" sz="2200" dirty="0"/>
              <a:t>Thus in 2×2 contingency table, the degree of freedom is (2-1)(2-1)=1. Similarly, in a 3×3 contingency table, the degree of freedom </a:t>
            </a:r>
            <a:r>
              <a:rPr lang="en-US" sz="2200" dirty="0" smtClean="0"/>
              <a:t>is</a:t>
            </a:r>
            <a:endParaRPr lang="en-US" sz="2200" dirty="0"/>
          </a:p>
        </p:txBody>
      </p:sp>
      <p:sp>
        <p:nvSpPr>
          <p:cNvPr id="4" name="Date Placeholder 3"/>
          <p:cNvSpPr>
            <a:spLocks noGrp="1"/>
          </p:cNvSpPr>
          <p:nvPr>
            <p:ph type="dt" sz="half" idx="10"/>
          </p:nvPr>
        </p:nvSpPr>
        <p:spPr/>
        <p:txBody>
          <a:bodyPr/>
          <a:lstStyle/>
          <a:p>
            <a:fld id="{61A25894-5BD2-402C-B1C4-5AFDE65B3685}"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Chi Square Test(</a:t>
                </a:r>
                <a14:m>
                  <m:oMath xmlns:m="http://schemas.openxmlformats.org/officeDocument/2006/math">
                    <m:sSup>
                      <m:sSupPr>
                        <m:ctrlPr>
                          <a:rPr lang="en-US" sz="3000" b="1" i="1">
                            <a:latin typeface="Cambria Math" panose="02040503050406030204" pitchFamily="18" charset="0"/>
                          </a:rPr>
                        </m:ctrlPr>
                      </m:sSupPr>
                      <m:e>
                        <m:r>
                          <a:rPr lang="en-US" sz="3000" b="1" i="1">
                            <a:latin typeface="Cambria Math"/>
                            <a:ea typeface="Cambria Math"/>
                          </a:rPr>
                          <m:t>𝝌</m:t>
                        </m:r>
                      </m:e>
                      <m:sup>
                        <m:r>
                          <a:rPr lang="en-US" sz="3000" b="1" i="1">
                            <a:latin typeface="Cambria Math"/>
                          </a:rPr>
                          <m:t>𝟐</m:t>
                        </m:r>
                      </m:sup>
                    </m:sSup>
                  </m:oMath>
                </a14:m>
                <a:r>
                  <a:rPr lang="en-US" sz="3000" b="1" dirty="0"/>
                  <a:t>)</a:t>
                </a:r>
                <a:r>
                  <a:rPr lang="en-US" sz="3000" b="1" noProof="0" dirty="0" smtClean="0"/>
                  <a:t>(CO4)</a:t>
                </a:r>
                <a:endParaRPr kumimoji="0" lang="en-US" sz="3000" b="1" i="0" u="none" strike="noStrike" kern="1200" cap="none" spc="0" normalizeH="0" baseline="0" noProof="0" dirty="0">
                  <a:ln>
                    <a:noFill/>
                  </a:ln>
                  <a:solidFill>
                    <a:schemeClr val="dk1"/>
                  </a:solidFill>
                  <a:effectLst/>
                  <a:uLnTx/>
                  <a:uFillTx/>
                </a:endParaRP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172410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 (3-1)(3-1)=4. :Likewise in 3×4 contingency table degree of freedom is (3-1)(4-1)=6, and so on. </a:t>
            </a:r>
          </a:p>
          <a:p>
            <a:pPr marL="0" indent="0">
              <a:buNone/>
            </a:pPr>
            <a:r>
              <a:rPr lang="en-US" sz="2200" b="1" dirty="0" smtClean="0"/>
              <a:t>Example:</a:t>
            </a:r>
            <a:r>
              <a:rPr lang="en-US" sz="2200" dirty="0" smtClean="0"/>
              <a:t>2 </a:t>
            </a:r>
            <a:r>
              <a:rPr lang="en-US" sz="2200" dirty="0"/>
              <a:t>Rows × 2 </a:t>
            </a:r>
            <a:r>
              <a:rPr lang="en-US" sz="2200" dirty="0" smtClean="0"/>
              <a:t>columns</a:t>
            </a:r>
          </a:p>
          <a:p>
            <a:pPr marL="0" indent="0">
              <a:buNone/>
            </a:pPr>
            <a:endParaRPr lang="en-US" sz="2200" dirty="0" smtClean="0"/>
          </a:p>
          <a:p>
            <a:endParaRPr lang="en-US" sz="2200" dirty="0"/>
          </a:p>
          <a:p>
            <a:endParaRPr lang="en-US" sz="2200" dirty="0" smtClean="0"/>
          </a:p>
          <a:p>
            <a:endParaRPr lang="en-US" sz="2200" dirty="0"/>
          </a:p>
          <a:p>
            <a:endParaRPr lang="en-US" sz="2200" dirty="0" smtClean="0"/>
          </a:p>
          <a:p>
            <a:endParaRPr lang="en-US" sz="2200" dirty="0"/>
          </a:p>
          <a:p>
            <a:pPr marL="0" indent="0">
              <a:buNone/>
            </a:pPr>
            <a:r>
              <a:rPr lang="en-US" sz="2200" dirty="0" smtClean="0"/>
              <a:t>Degree </a:t>
            </a:r>
            <a:r>
              <a:rPr lang="en-US" sz="2200" dirty="0"/>
              <a:t>of freedom = (r-1)(c-1</a:t>
            </a:r>
            <a:r>
              <a:rPr lang="en-US" sz="2200" dirty="0" smtClean="0"/>
              <a:t>)=(</a:t>
            </a:r>
            <a:r>
              <a:rPr lang="en-US" sz="2200" dirty="0"/>
              <a:t>2-1)(2-1</a:t>
            </a:r>
            <a:r>
              <a:rPr lang="en-US" sz="2200" dirty="0" smtClean="0"/>
              <a:t>)=</a:t>
            </a:r>
            <a:r>
              <a:rPr lang="en-US" sz="2200" dirty="0"/>
              <a:t>1</a:t>
            </a:r>
          </a:p>
          <a:p>
            <a:endParaRPr lang="en-US" sz="2200" dirty="0"/>
          </a:p>
          <a:p>
            <a:endParaRPr lang="en-US" sz="2200" dirty="0"/>
          </a:p>
          <a:p>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926B5089-C0FF-433D-8DBD-2746C9022785}"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Unit </a:t>
            </a:r>
            <a:r>
              <a:rPr lang="en-US" dirty="0"/>
              <a:t>No. IV</a:t>
            </a:r>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486025"/>
            <a:ext cx="6096000" cy="188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Chi Square Test(</a:t>
                </a:r>
                <a14:m>
                  <m:oMath xmlns:m="http://schemas.openxmlformats.org/officeDocument/2006/math">
                    <m:sSup>
                      <m:sSupPr>
                        <m:ctrlPr>
                          <a:rPr lang="en-US" sz="3000" b="1" i="1">
                            <a:latin typeface="Cambria Math" panose="02040503050406030204" pitchFamily="18" charset="0"/>
                          </a:rPr>
                        </m:ctrlPr>
                      </m:sSupPr>
                      <m:e>
                        <m:r>
                          <a:rPr lang="en-US" sz="3000" b="1" i="1">
                            <a:latin typeface="Cambria Math"/>
                            <a:ea typeface="Cambria Math"/>
                          </a:rPr>
                          <m:t>𝝌</m:t>
                        </m:r>
                      </m:e>
                      <m:sup>
                        <m:r>
                          <a:rPr lang="en-US" sz="3000" b="1" i="1">
                            <a:latin typeface="Cambria Math"/>
                          </a:rPr>
                          <m:t>𝟐</m:t>
                        </m:r>
                      </m:sup>
                    </m:sSup>
                  </m:oMath>
                </a14:m>
                <a:r>
                  <a:rPr lang="en-US" sz="3000" b="1" dirty="0"/>
                  <a:t>)</a:t>
                </a:r>
                <a:r>
                  <a:rPr lang="en-US" sz="3000" b="1" noProof="0" dirty="0" smtClean="0"/>
                  <a:t>(CO4)</a:t>
                </a:r>
                <a:endParaRPr kumimoji="0" lang="en-US" sz="3000" b="1" i="0" u="none" strike="noStrike" kern="1200" cap="none" spc="0" normalizeH="0" baseline="0" noProof="0" dirty="0">
                  <a:ln>
                    <a:noFill/>
                  </a:ln>
                  <a:solidFill>
                    <a:schemeClr val="dk1"/>
                  </a:solidFill>
                  <a:effectLst/>
                  <a:uLnTx/>
                  <a:uFillTx/>
                </a:endParaRP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3430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1000"/>
                                        <p:tgtEl>
                                          <p:spTgt spid="3">
                                            <p:txEl>
                                              <p:pRg st="8" end="8"/>
                                            </p:txEl>
                                          </p:spTgt>
                                        </p:tgtEl>
                                      </p:cBhvr>
                                    </p:animEffect>
                                    <p:anim calcmode="lin" valueType="num">
                                      <p:cBhvr>
                                        <p:cTn id="2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534400" cy="4525963"/>
          </a:xfrm>
        </p:spPr>
        <p:txBody>
          <a:bodyPr>
            <a:normAutofit/>
          </a:bodyPr>
          <a:lstStyle/>
          <a:p>
            <a:pPr marL="0" indent="0">
              <a:buNone/>
            </a:pPr>
            <a:r>
              <a:rPr lang="en-US" sz="2200" dirty="0" smtClean="0"/>
              <a:t>CO1:</a:t>
            </a:r>
            <a:r>
              <a:rPr lang="en-US" sz="2200" dirty="0"/>
              <a:t>Remember the concept of </a:t>
            </a:r>
            <a:r>
              <a:rPr lang="en-US" sz="2200" dirty="0" smtClean="0"/>
              <a:t>central tendency &amp; dispersion of data.</a:t>
            </a:r>
          </a:p>
          <a:p>
            <a:pPr marL="0" indent="0">
              <a:buNone/>
            </a:pPr>
            <a:r>
              <a:rPr lang="en-US" sz="2200" dirty="0" smtClean="0"/>
              <a:t>CO2:Understand </a:t>
            </a:r>
            <a:r>
              <a:rPr lang="en-US" sz="2200" dirty="0"/>
              <a:t>the concept of </a:t>
            </a:r>
            <a:r>
              <a:rPr lang="en-US" sz="2200" dirty="0" smtClean="0"/>
              <a:t>Probability and random variable.</a:t>
            </a:r>
          </a:p>
          <a:p>
            <a:pPr marL="0" indent="0">
              <a:buNone/>
            </a:pPr>
            <a:r>
              <a:rPr lang="en-US" sz="2200" dirty="0" smtClean="0"/>
              <a:t>CO3:</a:t>
            </a:r>
            <a:r>
              <a:rPr lang="en-US" sz="2200" dirty="0"/>
              <a:t>Understand </a:t>
            </a:r>
            <a:r>
              <a:rPr lang="en-US" sz="2200" dirty="0" smtClean="0"/>
              <a:t>and remember the </a:t>
            </a:r>
            <a:r>
              <a:rPr lang="en-US" sz="2200" dirty="0"/>
              <a:t>concept </a:t>
            </a:r>
            <a:r>
              <a:rPr lang="en-US" sz="2200" dirty="0" smtClean="0"/>
              <a:t>of Probability distributions</a:t>
            </a:r>
          </a:p>
          <a:p>
            <a:pPr marL="0" indent="0">
              <a:buNone/>
            </a:pPr>
            <a:r>
              <a:rPr lang="en-US" sz="2200" dirty="0" smtClean="0"/>
              <a:t>CO4:Apply </a:t>
            </a:r>
            <a:r>
              <a:rPr lang="en-US" sz="2200" dirty="0"/>
              <a:t>the concept of </a:t>
            </a:r>
            <a:r>
              <a:rPr lang="en-US" sz="2200" dirty="0" smtClean="0"/>
              <a:t> Statistical Inference, hypothesis testing, Maximum likelihood estimation etc.</a:t>
            </a:r>
          </a:p>
          <a:p>
            <a:pPr marL="0" indent="0">
              <a:buNone/>
            </a:pPr>
            <a:r>
              <a:rPr lang="en-US" sz="2200" dirty="0" smtClean="0"/>
              <a:t>CO5: Understand the problems of Time &amp; Work, Pipe &amp; Cistern, Boat &amp; Stream, Speed, distance &amp; time </a:t>
            </a:r>
            <a:r>
              <a:rPr lang="en-US" sz="2200" dirty="0" err="1" smtClean="0"/>
              <a:t>etc</a:t>
            </a:r>
            <a:endParaRPr lang="en-US" sz="2200" dirty="0"/>
          </a:p>
        </p:txBody>
      </p:sp>
      <p:sp>
        <p:nvSpPr>
          <p:cNvPr id="4" name="Date Placeholder 3"/>
          <p:cNvSpPr>
            <a:spLocks noGrp="1"/>
          </p:cNvSpPr>
          <p:nvPr>
            <p:ph type="dt" sz="half" idx="10"/>
          </p:nvPr>
        </p:nvSpPr>
        <p:spPr/>
        <p:txBody>
          <a:bodyPr/>
          <a:lstStyle/>
          <a:p>
            <a:fld id="{3FDAE991-B71B-40BB-90AA-8D03A334CC5C}"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smtClean="0"/>
              <a:t>AIML             Unit No.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Course</a:t>
            </a:r>
            <a:r>
              <a:rPr kumimoji="0" lang="en-US" sz="3000" b="1" i="0" u="none" strike="noStrike" kern="1200" cap="none" spc="0" normalizeH="0" noProof="0" dirty="0" smtClean="0">
                <a:ln>
                  <a:noFill/>
                </a:ln>
                <a:solidFill>
                  <a:schemeClr val="dk1"/>
                </a:solidFill>
                <a:effectLst/>
                <a:uLnTx/>
                <a:uFillTx/>
                <a:latin typeface="+mn-lt"/>
                <a:ea typeface="+mn-ea"/>
                <a:cs typeface="+mn-cs"/>
              </a:rPr>
              <a:t> Outcome</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2585443397"/>
      </p:ext>
    </p:extLst>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Application of chi square </a:t>
            </a:r>
            <a:r>
              <a:rPr lang="en-US" sz="2200" dirty="0" smtClean="0"/>
              <a:t>test</a:t>
            </a:r>
          </a:p>
          <a:p>
            <a:pPr>
              <a:buFont typeface="Wingdings" pitchFamily="2" charset="2"/>
              <a:buChar char="§"/>
            </a:pPr>
            <a:r>
              <a:rPr lang="en-US" sz="2200" dirty="0" smtClean="0"/>
              <a:t>The </a:t>
            </a:r>
            <a:r>
              <a:rPr lang="en-US" sz="2200" dirty="0"/>
              <a:t>chi square are applicable in varied problems in agriculture, biology engineering and medical sciences.</a:t>
            </a:r>
          </a:p>
          <a:p>
            <a:pPr>
              <a:buFont typeface="Wingdings" pitchFamily="2" charset="2"/>
              <a:buChar char="§"/>
            </a:pPr>
            <a:r>
              <a:rPr lang="en-US" sz="2200" dirty="0"/>
              <a:t>To test the goodness of fit.</a:t>
            </a:r>
          </a:p>
          <a:p>
            <a:pPr>
              <a:buFont typeface="Wingdings" pitchFamily="2" charset="2"/>
              <a:buChar char="§"/>
            </a:pPr>
            <a:r>
              <a:rPr lang="en-US" sz="2200" dirty="0"/>
              <a:t>To test the independence of attributes.</a:t>
            </a:r>
          </a:p>
          <a:p>
            <a:pPr>
              <a:buFont typeface="Wingdings" pitchFamily="2" charset="2"/>
              <a:buChar char="§"/>
            </a:pPr>
            <a:r>
              <a:rPr lang="en-US" sz="2200" dirty="0"/>
              <a:t>To test the detection  of linkage.</a:t>
            </a:r>
          </a:p>
          <a:p>
            <a:pPr>
              <a:buFont typeface="Wingdings" pitchFamily="2" charset="2"/>
              <a:buChar char="§"/>
            </a:pPr>
            <a:r>
              <a:rPr lang="en-US" sz="2200" dirty="0"/>
              <a:t>To test the homogeneity of independent estimates of the population variance.</a:t>
            </a:r>
          </a:p>
          <a:p>
            <a:pPr marL="0" indent="0">
              <a:buNone/>
            </a:pPr>
            <a:endParaRPr lang="en-US" sz="2200" dirty="0"/>
          </a:p>
        </p:txBody>
      </p:sp>
      <p:sp>
        <p:nvSpPr>
          <p:cNvPr id="4" name="Date Placeholder 3"/>
          <p:cNvSpPr>
            <a:spLocks noGrp="1"/>
          </p:cNvSpPr>
          <p:nvPr>
            <p:ph type="dt" sz="half" idx="10"/>
          </p:nvPr>
        </p:nvSpPr>
        <p:spPr/>
        <p:txBody>
          <a:bodyPr/>
          <a:lstStyle/>
          <a:p>
            <a:fld id="{EC5B6065-CD31-44A6-9BD4-0C5CB43682EB}"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Chi Square Test(</a:t>
                </a:r>
                <a14:m>
                  <m:oMath xmlns:m="http://schemas.openxmlformats.org/officeDocument/2006/math">
                    <m:sSup>
                      <m:sSupPr>
                        <m:ctrlPr>
                          <a:rPr lang="en-US" sz="3000" b="1" i="1">
                            <a:latin typeface="Cambria Math" panose="02040503050406030204" pitchFamily="18" charset="0"/>
                          </a:rPr>
                        </m:ctrlPr>
                      </m:sSupPr>
                      <m:e>
                        <m:r>
                          <a:rPr lang="en-US" sz="3000" b="1" i="1">
                            <a:latin typeface="Cambria Math"/>
                            <a:ea typeface="Cambria Math"/>
                          </a:rPr>
                          <m:t>𝝌</m:t>
                        </m:r>
                      </m:e>
                      <m:sup>
                        <m:r>
                          <a:rPr lang="en-US" sz="3000" b="1" i="1">
                            <a:latin typeface="Cambria Math"/>
                          </a:rPr>
                          <m:t>𝟐</m:t>
                        </m:r>
                      </m:sup>
                    </m:sSup>
                  </m:oMath>
                </a14:m>
                <a:r>
                  <a:rPr lang="en-US" sz="3000" b="1" dirty="0"/>
                  <a:t>)</a:t>
                </a:r>
                <a:r>
                  <a:rPr lang="en-US" sz="3000" b="1" noProof="0" dirty="0" smtClean="0"/>
                  <a:t>(CO4)</a:t>
                </a:r>
                <a:endParaRPr kumimoji="0" lang="en-US" sz="3000" b="1" i="0" u="none" strike="noStrike" kern="1200" cap="none" spc="0" normalizeH="0" baseline="0" noProof="0" dirty="0">
                  <a:ln>
                    <a:noFill/>
                  </a:ln>
                  <a:solidFill>
                    <a:schemeClr val="dk1"/>
                  </a:solidFill>
                  <a:effectLst/>
                  <a:uLnTx/>
                  <a:uFillTx/>
                </a:endParaRP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1464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Example: </a:t>
            </a:r>
            <a:r>
              <a:rPr lang="en-US" sz="2200" dirty="0"/>
              <a:t>The demand for a particular spare part in a factory was found to vary from day-to-day. In a sample study the following information was obtained:</a:t>
            </a:r>
          </a:p>
          <a:p>
            <a:endParaRPr lang="en-US" sz="2200" dirty="0"/>
          </a:p>
          <a:p>
            <a:endParaRPr lang="en-US" sz="2200" dirty="0"/>
          </a:p>
          <a:p>
            <a:endParaRPr lang="en-US" sz="2200" dirty="0"/>
          </a:p>
          <a:p>
            <a:endParaRPr lang="en-US" sz="2200" dirty="0"/>
          </a:p>
          <a:p>
            <a:endParaRPr lang="en-US" sz="2200" dirty="0"/>
          </a:p>
          <a:p>
            <a:pPr marL="0" indent="0">
              <a:buNone/>
            </a:pPr>
            <a:r>
              <a:rPr lang="en-US" sz="2200" dirty="0"/>
              <a:t> Under the null hypothesis, the expected frequencies of the spare part demanded on each of the six days would be:(1124+1125+1110+1120+1126+1115)/6=6270/6=1120</a:t>
            </a:r>
          </a:p>
          <a:p>
            <a:endParaRPr lang="en-US" sz="2200" dirty="0"/>
          </a:p>
          <a:p>
            <a:endParaRPr lang="en-US" sz="2200" dirty="0"/>
          </a:p>
          <a:p>
            <a:endParaRPr lang="en-US" sz="2200" dirty="0"/>
          </a:p>
          <a:p>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DCE913C9-3F96-42CE-B0B8-EE1C2249432D}"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362200"/>
            <a:ext cx="7315200" cy="168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Chi Square Test(</a:t>
                </a:r>
                <a14:m>
                  <m:oMath xmlns:m="http://schemas.openxmlformats.org/officeDocument/2006/math">
                    <m:sSup>
                      <m:sSupPr>
                        <m:ctrlPr>
                          <a:rPr lang="en-US" sz="3000" b="1" i="1">
                            <a:latin typeface="Cambria Math" panose="02040503050406030204" pitchFamily="18" charset="0"/>
                          </a:rPr>
                        </m:ctrlPr>
                      </m:sSupPr>
                      <m:e>
                        <m:r>
                          <a:rPr lang="en-US" sz="3000" b="1" i="1">
                            <a:latin typeface="Cambria Math"/>
                            <a:ea typeface="Cambria Math"/>
                          </a:rPr>
                          <m:t>𝝌</m:t>
                        </m:r>
                      </m:e>
                      <m:sup>
                        <m:r>
                          <a:rPr lang="en-US" sz="3000" b="1" i="1">
                            <a:latin typeface="Cambria Math"/>
                          </a:rPr>
                          <m:t>𝟐</m:t>
                        </m:r>
                      </m:sup>
                    </m:sSup>
                  </m:oMath>
                </a14:m>
                <a:r>
                  <a:rPr lang="en-US" sz="3000" b="1" dirty="0"/>
                  <a:t>)</a:t>
                </a:r>
                <a:r>
                  <a:rPr lang="en-US" sz="3000" b="1" noProof="0" dirty="0" smtClean="0"/>
                  <a:t>(CO4)</a:t>
                </a:r>
                <a:endParaRPr kumimoji="0" lang="en-US" sz="3000" b="1" i="0" u="none" strike="noStrike" kern="1200" cap="none" spc="0" normalizeH="0" baseline="0" noProof="0" dirty="0">
                  <a:ln>
                    <a:noFill/>
                  </a:ln>
                  <a:solidFill>
                    <a:schemeClr val="dk1"/>
                  </a:solidFill>
                  <a:effectLst/>
                  <a:uLnTx/>
                  <a:uFillTx/>
                </a:endParaRP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5185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F034B6-5E00-4E1C-AAB0-9AB91F48E27F}"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8903" y="1491671"/>
            <a:ext cx="6858594" cy="3828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Chi Square Test(</a:t>
                </a:r>
                <a14:m>
                  <m:oMath xmlns:m="http://schemas.openxmlformats.org/officeDocument/2006/math">
                    <m:sSup>
                      <m:sSupPr>
                        <m:ctrlPr>
                          <a:rPr lang="en-US" sz="3000" b="1" i="1">
                            <a:latin typeface="Cambria Math" panose="02040503050406030204" pitchFamily="18" charset="0"/>
                          </a:rPr>
                        </m:ctrlPr>
                      </m:sSupPr>
                      <m:e>
                        <m:r>
                          <a:rPr lang="en-US" sz="3000" b="1" i="1">
                            <a:latin typeface="Cambria Math"/>
                            <a:ea typeface="Cambria Math"/>
                          </a:rPr>
                          <m:t>𝝌</m:t>
                        </m:r>
                      </m:e>
                      <m:sup>
                        <m:r>
                          <a:rPr lang="en-US" sz="3000" b="1" i="1">
                            <a:latin typeface="Cambria Math"/>
                          </a:rPr>
                          <m:t>𝟐</m:t>
                        </m:r>
                      </m:sup>
                    </m:sSup>
                  </m:oMath>
                </a14:m>
                <a:r>
                  <a:rPr lang="en-US" sz="3000" b="1" dirty="0"/>
                  <a:t>)</a:t>
                </a:r>
                <a:r>
                  <a:rPr lang="en-US" sz="3000" b="1" noProof="0" dirty="0" smtClean="0"/>
                  <a:t>(CO4)</a:t>
                </a:r>
                <a:endParaRPr kumimoji="0" lang="en-US" sz="3000" b="1" i="0" u="none" strike="noStrike" kern="1200" cap="none" spc="0" normalizeH="0" baseline="0" noProof="0" dirty="0">
                  <a:ln>
                    <a:noFill/>
                  </a:ln>
                  <a:solidFill>
                    <a:schemeClr val="dk1"/>
                  </a:solidFill>
                  <a:effectLst/>
                  <a:uLnTx/>
                  <a:uFillTx/>
                </a:endParaRP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04556900"/>
      </p:ext>
    </p:extLst>
  </p:cSld>
  <p:clrMapOvr>
    <a:masterClrMapping/>
  </p:clrMapOvr>
  <p:transition spd="slow">
    <p:push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endParaRPr lang="en-US" sz="2200" b="1" i="1" dirty="0" smtClean="0">
                  <a:latin typeface="Cambria Math"/>
                </a:endParaRPr>
              </a:p>
              <a:p>
                <a:pPr marL="0" indent="0" algn="ctr">
                  <a:buNone/>
                </a:pP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r>
                      <a:rPr lang="en-US" sz="2200" b="1" i="1">
                        <a:latin typeface="Cambria Math"/>
                        <a:ea typeface="Cambria Math"/>
                      </a:rPr>
                      <m:t>=</m:t>
                    </m:r>
                    <m:nary>
                      <m:naryPr>
                        <m:chr m:val="∑"/>
                        <m:ctrlPr>
                          <a:rPr lang="en-US" sz="2200" b="1" i="1">
                            <a:latin typeface="Cambria Math" panose="02040503050406030204" pitchFamily="18" charset="0"/>
                            <a:ea typeface="Cambria Math"/>
                          </a:rPr>
                        </m:ctrlPr>
                      </m:naryPr>
                      <m:sub>
                        <m:r>
                          <m:rPr>
                            <m:brk m:alnAt="23"/>
                          </m:rPr>
                          <a:rPr lang="en-US" sz="2200" b="1" i="1">
                            <a:latin typeface="Cambria Math"/>
                            <a:ea typeface="Cambria Math"/>
                          </a:rPr>
                          <m:t>𝒊</m:t>
                        </m:r>
                        <m:r>
                          <a:rPr lang="en-US" sz="2200" b="1" i="1">
                            <a:latin typeface="Cambria Math"/>
                            <a:ea typeface="Cambria Math"/>
                          </a:rPr>
                          <m:t>=</m:t>
                        </m:r>
                        <m:r>
                          <a:rPr lang="en-US" sz="2200" b="1" i="1">
                            <a:latin typeface="Cambria Math"/>
                            <a:ea typeface="Cambria Math"/>
                          </a:rPr>
                          <m:t>𝟏</m:t>
                        </m:r>
                      </m:sub>
                      <m:sup>
                        <m:r>
                          <a:rPr lang="en-US" sz="2200" b="1" i="1">
                            <a:latin typeface="Cambria Math"/>
                            <a:ea typeface="Cambria Math"/>
                          </a:rPr>
                          <m:t>𝒏</m:t>
                        </m:r>
                      </m:sup>
                      <m:e>
                        <m:f>
                          <m:fPr>
                            <m:ctrlPr>
                              <a:rPr lang="en-US" sz="2200" b="1" i="1">
                                <a:latin typeface="Cambria Math" panose="02040503050406030204" pitchFamily="18" charset="0"/>
                                <a:ea typeface="Cambria Math"/>
                              </a:rPr>
                            </m:ctrlPr>
                          </m:fPr>
                          <m:num>
                            <m:sSup>
                              <m:sSupPr>
                                <m:ctrlPr>
                                  <a:rPr lang="en-US" sz="2200" b="1" i="1">
                                    <a:latin typeface="Cambria Math" panose="02040503050406030204" pitchFamily="18" charset="0"/>
                                    <a:ea typeface="Cambria Math"/>
                                  </a:rPr>
                                </m:ctrlPr>
                              </m:sSupPr>
                              <m:e>
                                <m:d>
                                  <m:dPr>
                                    <m:ctrlPr>
                                      <a:rPr lang="en-US" sz="2200" b="1" i="1">
                                        <a:latin typeface="Cambria Math" panose="02040503050406030204" pitchFamily="18" charset="0"/>
                                        <a:ea typeface="Cambria Math"/>
                                      </a:rPr>
                                    </m:ctrlPr>
                                  </m:dPr>
                                  <m:e>
                                    <m:r>
                                      <a:rPr lang="en-US" sz="2200" b="1" i="1">
                                        <a:latin typeface="Cambria Math"/>
                                        <a:ea typeface="Cambria Math"/>
                                      </a:rPr>
                                      <m:t>𝑶𝒃𝒔𝒆𝒓𝒗𝒆𝒅</m:t>
                                    </m:r>
                                    <m:r>
                                      <a:rPr lang="en-US" sz="2200" b="1" i="1">
                                        <a:latin typeface="Cambria Math"/>
                                        <a:ea typeface="Cambria Math"/>
                                      </a:rPr>
                                      <m:t>−</m:t>
                                    </m:r>
                                    <m:r>
                                      <a:rPr lang="en-US" sz="2200" b="1" i="1">
                                        <a:latin typeface="Cambria Math"/>
                                        <a:ea typeface="Cambria Math"/>
                                      </a:rPr>
                                      <m:t>𝑬𝒙𝒑𝒆𝒄𝒕𝒆𝒅</m:t>
                                    </m:r>
                                  </m:e>
                                </m:d>
                              </m:e>
                              <m:sup>
                                <m:r>
                                  <a:rPr lang="en-US" sz="2200" b="1" i="1">
                                    <a:latin typeface="Cambria Math"/>
                                    <a:ea typeface="Cambria Math"/>
                                  </a:rPr>
                                  <m:t>𝟐</m:t>
                                </m:r>
                              </m:sup>
                            </m:sSup>
                          </m:num>
                          <m:den>
                            <m:r>
                              <a:rPr lang="en-US" sz="2200" b="1" i="1">
                                <a:latin typeface="Cambria Math"/>
                                <a:ea typeface="Cambria Math"/>
                              </a:rPr>
                              <m:t>𝑬𝒙𝒑𝒆𝒄𝒕𝒆𝒅</m:t>
                            </m:r>
                          </m:den>
                        </m:f>
                      </m:e>
                    </m:nary>
                  </m:oMath>
                </a14:m>
                <a:r>
                  <a:rPr lang="en-US" sz="2200" dirty="0"/>
                  <a:t>=</a:t>
                </a:r>
                <a:r>
                  <a:rPr lang="en-US" sz="2200" dirty="0" smtClean="0"/>
                  <a:t>0.179</a:t>
                </a:r>
              </a:p>
              <a:p>
                <a:pPr marL="0" indent="0" algn="ctr">
                  <a:buNone/>
                </a:pPr>
                <a:endParaRPr lang="en-US" sz="2200" dirty="0" smtClean="0"/>
              </a:p>
              <a:p>
                <a:pPr marL="0" indent="0">
                  <a:buNone/>
                </a:pPr>
                <a:r>
                  <a:rPr lang="en-US" sz="2200" dirty="0"/>
                  <a:t>The number of degrees of freedom = 6 –1 = 5 (since we are given 6 frequencies subjected to only one linear constraint: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𝑂</m:t>
                        </m:r>
                      </m:e>
                      <m:sub>
                        <m:r>
                          <a:rPr lang="en-US" sz="2200" i="1">
                            <a:latin typeface="Cambria Math"/>
                          </a:rPr>
                          <m:t>𝑖</m:t>
                        </m:r>
                      </m:sub>
                    </m:sSub>
                  </m:oMath>
                </a14:m>
                <a:r>
                  <a:rPr lang="en-US" sz="2200" dirty="0"/>
                  <a:t>=∑</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𝐸</m:t>
                        </m:r>
                      </m:e>
                      <m:sub>
                        <m:r>
                          <a:rPr lang="en-US" sz="2200" i="1">
                            <a:latin typeface="Cambria Math"/>
                          </a:rPr>
                          <m:t>𝑖</m:t>
                        </m:r>
                      </m:sub>
                    </m:sSub>
                  </m:oMath>
                </a14:m>
                <a:r>
                  <a:rPr lang="en-US" sz="2200" dirty="0"/>
                  <a:t>=</a:t>
                </a:r>
                <a:r>
                  <a:rPr lang="en-US" sz="2200" dirty="0" smtClean="0"/>
                  <a:t>6720). The </a:t>
                </a:r>
                <a:r>
                  <a:rPr lang="en-US" sz="2200" dirty="0"/>
                  <a:t>tabulated  </a:t>
                </a:r>
                <a14:m>
                  <m:oMath xmlns:m="http://schemas.openxmlformats.org/officeDocument/2006/math">
                    <m:sSubSup>
                      <m:sSubSupPr>
                        <m:ctrlPr>
                          <a:rPr lang="en-US" sz="2200" i="1">
                            <a:latin typeface="Cambria Math" panose="02040503050406030204" pitchFamily="18" charset="0"/>
                          </a:rPr>
                        </m:ctrlPr>
                      </m:sSubSupPr>
                      <m:e>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e>
                      <m:sub>
                        <m:r>
                          <a:rPr lang="en-US" sz="2200" i="1">
                            <a:latin typeface="Cambria Math"/>
                          </a:rPr>
                          <m:t>0.05</m:t>
                        </m:r>
                      </m:sub>
                      <m:sup/>
                    </m:sSubSup>
                  </m:oMath>
                </a14:m>
                <a:r>
                  <a:rPr lang="en-US" sz="2200" dirty="0"/>
                  <a:t>for 5 </a:t>
                </a:r>
                <a:r>
                  <a:rPr lang="en-US" sz="2200" dirty="0" err="1"/>
                  <a:t>d.f.</a:t>
                </a:r>
                <a:r>
                  <a:rPr lang="en-US" sz="2200" dirty="0"/>
                  <a:t>= 11.07</a:t>
                </a:r>
              </a:p>
              <a:p>
                <a:pPr marL="0" indent="0">
                  <a:buNone/>
                </a:pPr>
                <a:r>
                  <a:rPr lang="en-US" sz="2200" b="1" dirty="0"/>
                  <a:t>Conclusion:</a:t>
                </a:r>
                <a:r>
                  <a:rPr lang="en-US" sz="2200" dirty="0"/>
                  <a:t> Since calculated value of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oMath>
                </a14:m>
                <a:r>
                  <a:rPr lang="en-US" sz="2200" dirty="0"/>
                  <a:t>is less than the tabulated value, it is not significant and the null hypothesis may accepted at 5% level of significance. Hence we conclude that the numbers of parts demanded are same over the 6-day period.</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107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4347C4F-A17B-4993-BC0C-271017FEFABF}"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Chi Square Test(</a:t>
                </a:r>
                <a14:m>
                  <m:oMath xmlns:m="http://schemas.openxmlformats.org/officeDocument/2006/math">
                    <m:sSup>
                      <m:sSupPr>
                        <m:ctrlPr>
                          <a:rPr lang="en-US" sz="3000" b="1" i="1">
                            <a:latin typeface="Cambria Math" panose="02040503050406030204" pitchFamily="18" charset="0"/>
                          </a:rPr>
                        </m:ctrlPr>
                      </m:sSupPr>
                      <m:e>
                        <m:r>
                          <a:rPr lang="en-US" sz="3000" b="1" i="1">
                            <a:latin typeface="Cambria Math"/>
                            <a:ea typeface="Cambria Math"/>
                          </a:rPr>
                          <m:t>𝝌</m:t>
                        </m:r>
                      </m:e>
                      <m:sup>
                        <m:r>
                          <a:rPr lang="en-US" sz="3000" b="1" i="1">
                            <a:latin typeface="Cambria Math"/>
                          </a:rPr>
                          <m:t>𝟐</m:t>
                        </m:r>
                      </m:sup>
                    </m:sSup>
                  </m:oMath>
                </a14:m>
                <a:r>
                  <a:rPr lang="en-US" sz="3000" b="1" dirty="0"/>
                  <a:t>)</a:t>
                </a:r>
                <a:r>
                  <a:rPr lang="en-US" sz="3000" b="1" noProof="0" dirty="0" smtClean="0"/>
                  <a:t>(CO4)</a:t>
                </a:r>
                <a:endParaRPr kumimoji="0" lang="en-US" sz="3000" b="1" i="0" u="none" strike="noStrike" kern="1200" cap="none" spc="0" normalizeH="0" baseline="0" noProof="0" dirty="0">
                  <a:ln>
                    <a:noFill/>
                  </a:ln>
                  <a:solidFill>
                    <a:schemeClr val="dk1"/>
                  </a:solidFill>
                  <a:effectLst/>
                  <a:uLnTx/>
                  <a:uFillTx/>
                </a:endParaRP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742497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Chi square test of Independent of </a:t>
                </a:r>
                <a:r>
                  <a:rPr lang="en-US" sz="2200" b="1" dirty="0" smtClean="0"/>
                  <a:t>Attributes:</a:t>
                </a:r>
              </a:p>
              <a:p>
                <a:r>
                  <a:rPr lang="en-US" sz="2200" dirty="0" smtClean="0"/>
                  <a:t>Let </a:t>
                </a:r>
                <a:r>
                  <a:rPr lang="en-US" sz="2200" dirty="0"/>
                  <a:t>us consider two attributes A and B divides into r classes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1,</m:t>
                        </m:r>
                      </m:sub>
                    </m:sSub>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2</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3</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𝑟</m:t>
                        </m:r>
                      </m:sub>
                    </m:sSub>
                  </m:oMath>
                </a14:m>
                <a:r>
                  <a:rPr lang="en-US" sz="2200" dirty="0"/>
                  <a:t>and B divided into s classes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𝐵</m:t>
                        </m:r>
                      </m:e>
                      <m:sub>
                        <m:r>
                          <a:rPr lang="en-US" sz="2200" i="1">
                            <a:latin typeface="Cambria Math"/>
                          </a:rPr>
                          <m:t>1,</m:t>
                        </m:r>
                      </m:sub>
                    </m:sSub>
                    <m:sSub>
                      <m:sSubPr>
                        <m:ctrlPr>
                          <a:rPr lang="en-US" sz="2200" i="1">
                            <a:latin typeface="Cambria Math" panose="02040503050406030204" pitchFamily="18" charset="0"/>
                          </a:rPr>
                        </m:ctrlPr>
                      </m:sSubPr>
                      <m:e>
                        <m:r>
                          <a:rPr lang="en-US" sz="2200" i="1">
                            <a:latin typeface="Cambria Math"/>
                          </a:rPr>
                          <m:t>𝐵</m:t>
                        </m:r>
                      </m:e>
                      <m:sub>
                        <m:r>
                          <a:rPr lang="en-US" sz="2200" i="1">
                            <a:latin typeface="Cambria Math"/>
                          </a:rPr>
                          <m:t>2</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𝐵</m:t>
                        </m:r>
                      </m:e>
                      <m:sub>
                        <m:r>
                          <a:rPr lang="en-US" sz="2200" i="1">
                            <a:latin typeface="Cambria Math"/>
                          </a:rPr>
                          <m:t>3</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𝐵</m:t>
                        </m:r>
                      </m:e>
                      <m:sub>
                        <m:r>
                          <a:rPr lang="en-US" sz="2200" i="1">
                            <a:latin typeface="Cambria Math"/>
                          </a:rPr>
                          <m:t>𝑠</m:t>
                        </m:r>
                      </m:sub>
                    </m:sSub>
                    <m:r>
                      <a:rPr lang="en-US" sz="2200" i="1">
                        <a:latin typeface="Cambria Math"/>
                      </a:rPr>
                      <m:t>.</m:t>
                    </m:r>
                  </m:oMath>
                </a14:m>
                <a:endParaRPr lang="en-US" sz="2200" dirty="0"/>
              </a:p>
              <a:p>
                <a:r>
                  <a:rPr lang="en-US" sz="2200" dirty="0"/>
                  <a:t>Such a classification in which attributes are divided into more than two classes is known as manifold classification.</a:t>
                </a:r>
              </a:p>
              <a:p>
                <a:endParaRPr lang="en-US" sz="2200" dirty="0"/>
              </a:p>
              <a:p>
                <a:pPr marL="0" indent="0">
                  <a:buNone/>
                </a:pPr>
                <a14:m>
                  <m:oMathPara xmlns:m="http://schemas.openxmlformats.org/officeDocument/2006/math">
                    <m:oMathParaPr>
                      <m:jc m:val="centerGroup"/>
                    </m:oMathParaPr>
                    <m:oMath xmlns:m="http://schemas.openxmlformats.org/officeDocument/2006/math">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r>
                        <a:rPr lang="en-US" sz="2200" b="1" i="1">
                          <a:latin typeface="Cambria Math"/>
                          <a:ea typeface="Cambria Math"/>
                        </a:rPr>
                        <m:t>=</m:t>
                      </m:r>
                      <m:nary>
                        <m:naryPr>
                          <m:chr m:val="∑"/>
                          <m:ctrlPr>
                            <a:rPr lang="en-US" sz="2200" b="1" i="1">
                              <a:latin typeface="Cambria Math" panose="02040503050406030204" pitchFamily="18" charset="0"/>
                              <a:ea typeface="Cambria Math"/>
                            </a:rPr>
                          </m:ctrlPr>
                        </m:naryPr>
                        <m:sub>
                          <m:r>
                            <m:rPr>
                              <m:brk m:alnAt="23"/>
                            </m:rPr>
                            <a:rPr lang="en-US" sz="2200" b="1" i="1">
                              <a:latin typeface="Cambria Math"/>
                              <a:ea typeface="Cambria Math"/>
                            </a:rPr>
                            <m:t>𝒊</m:t>
                          </m:r>
                          <m:r>
                            <a:rPr lang="en-US" sz="2200" b="1" i="1">
                              <a:latin typeface="Cambria Math"/>
                              <a:ea typeface="Cambria Math"/>
                            </a:rPr>
                            <m:t>=</m:t>
                          </m:r>
                          <m:r>
                            <a:rPr lang="en-US" sz="2200" b="1" i="1">
                              <a:latin typeface="Cambria Math"/>
                              <a:ea typeface="Cambria Math"/>
                            </a:rPr>
                            <m:t>𝟏</m:t>
                          </m:r>
                        </m:sub>
                        <m:sup>
                          <m:r>
                            <a:rPr lang="en-US" sz="2200" b="1" i="1">
                              <a:latin typeface="Cambria Math"/>
                              <a:ea typeface="Cambria Math"/>
                            </a:rPr>
                            <m:t>𝒓</m:t>
                          </m:r>
                        </m:sup>
                        <m:e>
                          <m:nary>
                            <m:naryPr>
                              <m:chr m:val="∑"/>
                              <m:ctrlPr>
                                <a:rPr lang="en-US" sz="2200" b="1" i="1">
                                  <a:latin typeface="Cambria Math" panose="02040503050406030204" pitchFamily="18" charset="0"/>
                                  <a:ea typeface="Cambria Math"/>
                                </a:rPr>
                              </m:ctrlPr>
                            </m:naryPr>
                            <m:sub>
                              <m:r>
                                <m:rPr>
                                  <m:brk m:alnAt="23"/>
                                </m:rPr>
                                <a:rPr lang="en-US" sz="2200" b="1" i="1">
                                  <a:latin typeface="Cambria Math"/>
                                  <a:ea typeface="Cambria Math"/>
                                </a:rPr>
                                <m:t>𝒋</m:t>
                              </m:r>
                              <m:r>
                                <a:rPr lang="en-US" sz="2200" b="1" i="1">
                                  <a:latin typeface="Cambria Math"/>
                                  <a:ea typeface="Cambria Math"/>
                                </a:rPr>
                                <m:t>=</m:t>
                              </m:r>
                              <m:r>
                                <a:rPr lang="en-US" sz="2200" b="1" i="1">
                                  <a:latin typeface="Cambria Math"/>
                                  <a:ea typeface="Cambria Math"/>
                                </a:rPr>
                                <m:t>𝟏</m:t>
                              </m:r>
                            </m:sub>
                            <m:sup>
                              <m:r>
                                <a:rPr lang="en-US" sz="2200" b="1" i="1">
                                  <a:latin typeface="Cambria Math"/>
                                  <a:ea typeface="Cambria Math"/>
                                </a:rPr>
                                <m:t>𝒔</m:t>
                              </m:r>
                            </m:sup>
                            <m:e>
                              <m:f>
                                <m:fPr>
                                  <m:ctrlPr>
                                    <a:rPr lang="en-US" sz="2200" b="1" i="1">
                                      <a:latin typeface="Cambria Math" panose="02040503050406030204" pitchFamily="18" charset="0"/>
                                      <a:ea typeface="Cambria Math"/>
                                    </a:rPr>
                                  </m:ctrlPr>
                                </m:fPr>
                                <m:num>
                                  <m:r>
                                    <a:rPr lang="en-US" sz="2200" b="1" i="1">
                                      <a:latin typeface="Cambria Math"/>
                                      <a:ea typeface="Cambria Math"/>
                                    </a:rPr>
                                    <m:t>[</m:t>
                                  </m:r>
                                  <m:sSup>
                                    <m:sSupPr>
                                      <m:ctrlPr>
                                        <a:rPr lang="en-US" sz="2200" b="1" i="1">
                                          <a:latin typeface="Cambria Math" panose="02040503050406030204" pitchFamily="18" charset="0"/>
                                          <a:ea typeface="Cambria Math"/>
                                        </a:rPr>
                                      </m:ctrlPr>
                                    </m:sSupPr>
                                    <m:e>
                                      <m:d>
                                        <m:dPr>
                                          <m:ctrlPr>
                                            <a:rPr lang="en-US" sz="2200" b="1" i="1">
                                              <a:latin typeface="Cambria Math" panose="02040503050406030204" pitchFamily="18" charset="0"/>
                                              <a:ea typeface="Cambria Math"/>
                                            </a:rPr>
                                          </m:ctrlPr>
                                        </m:dPr>
                                        <m:e>
                                          <m:sSub>
                                            <m:sSubPr>
                                              <m:ctrlPr>
                                                <a:rPr lang="en-US" sz="2200" b="1" i="1">
                                                  <a:latin typeface="Cambria Math" panose="02040503050406030204" pitchFamily="18" charset="0"/>
                                                  <a:ea typeface="Cambria Math"/>
                                                </a:rPr>
                                              </m:ctrlPr>
                                            </m:sSubPr>
                                            <m:e>
                                              <m:r>
                                                <a:rPr lang="en-US" sz="2200" b="1" i="1">
                                                  <a:latin typeface="Cambria Math"/>
                                                  <a:ea typeface="Cambria Math"/>
                                                </a:rPr>
                                                <m:t>𝑨</m:t>
                                              </m:r>
                                            </m:e>
                                            <m:sub>
                                              <m:r>
                                                <a:rPr lang="en-US" sz="2200" b="1" i="1">
                                                  <a:latin typeface="Cambria Math"/>
                                                  <a:ea typeface="Cambria Math"/>
                                                </a:rPr>
                                                <m:t>𝒊</m:t>
                                              </m:r>
                                            </m:sub>
                                          </m:sSub>
                                          <m:sSub>
                                            <m:sSubPr>
                                              <m:ctrlPr>
                                                <a:rPr lang="en-US" sz="2200" b="1" i="1">
                                                  <a:latin typeface="Cambria Math" panose="02040503050406030204" pitchFamily="18" charset="0"/>
                                                  <a:ea typeface="Cambria Math"/>
                                                </a:rPr>
                                              </m:ctrlPr>
                                            </m:sSubPr>
                                            <m:e>
                                              <m:r>
                                                <a:rPr lang="en-US" sz="2200" b="1" i="1">
                                                  <a:latin typeface="Cambria Math"/>
                                                  <a:ea typeface="Cambria Math"/>
                                                </a:rPr>
                                                <m:t>𝑩</m:t>
                                              </m:r>
                                            </m:e>
                                            <m:sub>
                                              <m:r>
                                                <a:rPr lang="en-US" sz="2200" b="1" i="1">
                                                  <a:latin typeface="Cambria Math"/>
                                                  <a:ea typeface="Cambria Math"/>
                                                </a:rPr>
                                                <m:t>𝒋</m:t>
                                              </m:r>
                                            </m:sub>
                                          </m:sSub>
                                        </m:e>
                                      </m:d>
                                      <m:r>
                                        <a:rPr lang="en-US" sz="2200" b="1" i="1">
                                          <a:latin typeface="Cambria Math"/>
                                          <a:ea typeface="Cambria Math"/>
                                        </a:rPr>
                                        <m:t>−</m:t>
                                      </m:r>
                                      <m:sSubSup>
                                        <m:sSubSupPr>
                                          <m:ctrlPr>
                                            <a:rPr lang="en-US" sz="2200" b="1" i="1">
                                              <a:latin typeface="Cambria Math" panose="02040503050406030204" pitchFamily="18" charset="0"/>
                                              <a:ea typeface="Cambria Math"/>
                                            </a:rPr>
                                          </m:ctrlPr>
                                        </m:sSubSupPr>
                                        <m:e>
                                          <m:d>
                                            <m:dPr>
                                              <m:ctrlPr>
                                                <a:rPr lang="en-US" sz="2200" b="1" i="1">
                                                  <a:latin typeface="Cambria Math" panose="02040503050406030204" pitchFamily="18" charset="0"/>
                                                  <a:ea typeface="Cambria Math"/>
                                                </a:rPr>
                                              </m:ctrlPr>
                                            </m:dPr>
                                            <m:e>
                                              <m:sSub>
                                                <m:sSubPr>
                                                  <m:ctrlPr>
                                                    <a:rPr lang="en-US" sz="2200" b="1" i="1">
                                                      <a:latin typeface="Cambria Math" panose="02040503050406030204" pitchFamily="18" charset="0"/>
                                                      <a:ea typeface="Cambria Math"/>
                                                    </a:rPr>
                                                  </m:ctrlPr>
                                                </m:sSubPr>
                                                <m:e>
                                                  <m:r>
                                                    <a:rPr lang="en-US" sz="2200" b="1" i="1">
                                                      <a:latin typeface="Cambria Math"/>
                                                      <a:ea typeface="Cambria Math"/>
                                                    </a:rPr>
                                                    <m:t>𝑨</m:t>
                                                  </m:r>
                                                </m:e>
                                                <m:sub>
                                                  <m:r>
                                                    <a:rPr lang="en-US" sz="2200" b="1" i="1">
                                                      <a:latin typeface="Cambria Math"/>
                                                      <a:ea typeface="Cambria Math"/>
                                                    </a:rPr>
                                                    <m:t>𝒊</m:t>
                                                  </m:r>
                                                </m:sub>
                                              </m:sSub>
                                              <m:sSub>
                                                <m:sSubPr>
                                                  <m:ctrlPr>
                                                    <a:rPr lang="en-US" sz="2200" b="1" i="1">
                                                      <a:latin typeface="Cambria Math" panose="02040503050406030204" pitchFamily="18" charset="0"/>
                                                      <a:ea typeface="Cambria Math"/>
                                                    </a:rPr>
                                                  </m:ctrlPr>
                                                </m:sSubPr>
                                                <m:e>
                                                  <m:r>
                                                    <a:rPr lang="en-US" sz="2200" b="1" i="1">
                                                      <a:latin typeface="Cambria Math"/>
                                                      <a:ea typeface="Cambria Math"/>
                                                    </a:rPr>
                                                    <m:t>𝑩</m:t>
                                                  </m:r>
                                                </m:e>
                                                <m:sub>
                                                  <m:r>
                                                    <a:rPr lang="en-US" sz="2200" b="1" i="1">
                                                      <a:latin typeface="Cambria Math"/>
                                                      <a:ea typeface="Cambria Math"/>
                                                    </a:rPr>
                                                    <m:t>𝒋</m:t>
                                                  </m:r>
                                                </m:sub>
                                              </m:sSub>
                                            </m:e>
                                          </m:d>
                                        </m:e>
                                        <m:sub>
                                          <m:r>
                                            <a:rPr lang="en-US" sz="2200" b="1" i="1">
                                              <a:latin typeface="Cambria Math"/>
                                              <a:ea typeface="Cambria Math"/>
                                            </a:rPr>
                                            <m:t>𝒐</m:t>
                                          </m:r>
                                        </m:sub>
                                        <m:sup/>
                                      </m:sSubSup>
                                      <m:r>
                                        <a:rPr lang="en-US" sz="2200" b="1" i="1">
                                          <a:latin typeface="Cambria Math"/>
                                          <a:ea typeface="Cambria Math"/>
                                        </a:rPr>
                                        <m:t>]</m:t>
                                      </m:r>
                                    </m:e>
                                    <m:sup>
                                      <m:r>
                                        <a:rPr lang="en-US" sz="2200" b="1" i="1">
                                          <a:latin typeface="Cambria Math"/>
                                          <a:ea typeface="Cambria Math"/>
                                        </a:rPr>
                                        <m:t>𝟐</m:t>
                                      </m:r>
                                    </m:sup>
                                  </m:sSup>
                                </m:num>
                                <m:den>
                                  <m:sSubSup>
                                    <m:sSubSupPr>
                                      <m:ctrlPr>
                                        <a:rPr lang="en-US" sz="2200" b="1" i="1">
                                          <a:latin typeface="Cambria Math" panose="02040503050406030204" pitchFamily="18" charset="0"/>
                                          <a:ea typeface="Cambria Math"/>
                                        </a:rPr>
                                      </m:ctrlPr>
                                    </m:sSubSupPr>
                                    <m:e>
                                      <m:d>
                                        <m:dPr>
                                          <m:ctrlPr>
                                            <a:rPr lang="en-US" sz="2200" b="1" i="1">
                                              <a:latin typeface="Cambria Math" panose="02040503050406030204" pitchFamily="18" charset="0"/>
                                              <a:ea typeface="Cambria Math"/>
                                            </a:rPr>
                                          </m:ctrlPr>
                                        </m:dPr>
                                        <m:e>
                                          <m:sSub>
                                            <m:sSubPr>
                                              <m:ctrlPr>
                                                <a:rPr lang="en-US" sz="2200" b="1" i="1">
                                                  <a:latin typeface="Cambria Math" panose="02040503050406030204" pitchFamily="18" charset="0"/>
                                                  <a:ea typeface="Cambria Math"/>
                                                </a:rPr>
                                              </m:ctrlPr>
                                            </m:sSubPr>
                                            <m:e>
                                              <m:r>
                                                <a:rPr lang="en-US" sz="2200" b="1" i="1">
                                                  <a:latin typeface="Cambria Math"/>
                                                  <a:ea typeface="Cambria Math"/>
                                                </a:rPr>
                                                <m:t>𝑨</m:t>
                                              </m:r>
                                            </m:e>
                                            <m:sub>
                                              <m:r>
                                                <a:rPr lang="en-US" sz="2200" b="1" i="1">
                                                  <a:latin typeface="Cambria Math"/>
                                                  <a:ea typeface="Cambria Math"/>
                                                </a:rPr>
                                                <m:t>𝒊</m:t>
                                              </m:r>
                                            </m:sub>
                                          </m:sSub>
                                          <m:sSub>
                                            <m:sSubPr>
                                              <m:ctrlPr>
                                                <a:rPr lang="en-US" sz="2200" b="1" i="1">
                                                  <a:latin typeface="Cambria Math" panose="02040503050406030204" pitchFamily="18" charset="0"/>
                                                  <a:ea typeface="Cambria Math"/>
                                                </a:rPr>
                                              </m:ctrlPr>
                                            </m:sSubPr>
                                            <m:e>
                                              <m:r>
                                                <a:rPr lang="en-US" sz="2200" b="1" i="1">
                                                  <a:latin typeface="Cambria Math"/>
                                                  <a:ea typeface="Cambria Math"/>
                                                </a:rPr>
                                                <m:t>𝑩</m:t>
                                              </m:r>
                                            </m:e>
                                            <m:sub>
                                              <m:r>
                                                <a:rPr lang="en-US" sz="2200" b="1" i="1">
                                                  <a:latin typeface="Cambria Math"/>
                                                  <a:ea typeface="Cambria Math"/>
                                                </a:rPr>
                                                <m:t>𝒋</m:t>
                                              </m:r>
                                            </m:sub>
                                          </m:sSub>
                                        </m:e>
                                      </m:d>
                                    </m:e>
                                    <m:sub>
                                      <m:r>
                                        <a:rPr lang="en-US" sz="2200" b="1" i="1">
                                          <a:latin typeface="Cambria Math"/>
                                          <a:ea typeface="Cambria Math"/>
                                        </a:rPr>
                                        <m:t>𝒐</m:t>
                                      </m:r>
                                    </m:sub>
                                    <m:sup/>
                                  </m:sSubSup>
                                </m:den>
                              </m:f>
                            </m:e>
                          </m:nary>
                          <m:r>
                            <m:rPr>
                              <m:nor/>
                            </m:rPr>
                            <a:rPr lang="en-US" sz="2200" dirty="0"/>
                            <m:t>=</m:t>
                          </m:r>
                        </m:e>
                      </m:nary>
                      <m:nary>
                        <m:naryPr>
                          <m:chr m:val="∑"/>
                          <m:ctrlPr>
                            <a:rPr lang="en-US" sz="2200" b="1" i="1">
                              <a:latin typeface="Cambria Math" panose="02040503050406030204" pitchFamily="18" charset="0"/>
                              <a:ea typeface="Cambria Math"/>
                            </a:rPr>
                          </m:ctrlPr>
                        </m:naryPr>
                        <m:sub>
                          <m:r>
                            <m:rPr>
                              <m:brk m:alnAt="23"/>
                            </m:rPr>
                            <a:rPr lang="en-US" sz="2200" b="1" i="1">
                              <a:latin typeface="Cambria Math"/>
                              <a:ea typeface="Cambria Math"/>
                            </a:rPr>
                            <m:t>𝒊</m:t>
                          </m:r>
                          <m:r>
                            <a:rPr lang="en-US" sz="2200" b="1" i="1">
                              <a:latin typeface="Cambria Math"/>
                              <a:ea typeface="Cambria Math"/>
                            </a:rPr>
                            <m:t>=</m:t>
                          </m:r>
                          <m:r>
                            <a:rPr lang="en-US" sz="2200" b="1" i="1">
                              <a:latin typeface="Cambria Math"/>
                              <a:ea typeface="Cambria Math"/>
                            </a:rPr>
                            <m:t>𝟏</m:t>
                          </m:r>
                        </m:sub>
                        <m:sup>
                          <m:r>
                            <a:rPr lang="en-US" sz="2200" b="1" i="1">
                              <a:latin typeface="Cambria Math"/>
                              <a:ea typeface="Cambria Math"/>
                            </a:rPr>
                            <m:t>𝒓</m:t>
                          </m:r>
                        </m:sup>
                        <m:e>
                          <m:nary>
                            <m:naryPr>
                              <m:chr m:val="∑"/>
                              <m:ctrlPr>
                                <a:rPr lang="en-US" sz="2200" b="1" i="1">
                                  <a:latin typeface="Cambria Math" panose="02040503050406030204" pitchFamily="18" charset="0"/>
                                  <a:ea typeface="Cambria Math"/>
                                </a:rPr>
                              </m:ctrlPr>
                            </m:naryPr>
                            <m:sub>
                              <m:r>
                                <m:rPr>
                                  <m:brk m:alnAt="23"/>
                                </m:rPr>
                                <a:rPr lang="en-US" sz="2200" b="1" i="1">
                                  <a:latin typeface="Cambria Math"/>
                                  <a:ea typeface="Cambria Math"/>
                                </a:rPr>
                                <m:t>𝒋</m:t>
                              </m:r>
                              <m:r>
                                <a:rPr lang="en-US" sz="2200" b="1" i="1">
                                  <a:latin typeface="Cambria Math"/>
                                  <a:ea typeface="Cambria Math"/>
                                </a:rPr>
                                <m:t>=</m:t>
                              </m:r>
                              <m:r>
                                <a:rPr lang="en-US" sz="2200" b="1" i="1">
                                  <a:latin typeface="Cambria Math"/>
                                  <a:ea typeface="Cambria Math"/>
                                </a:rPr>
                                <m:t>𝟏</m:t>
                              </m:r>
                            </m:sub>
                            <m:sup>
                              <m:r>
                                <a:rPr lang="en-US" sz="2200" b="1" i="1">
                                  <a:latin typeface="Cambria Math"/>
                                  <a:ea typeface="Cambria Math"/>
                                </a:rPr>
                                <m:t>𝒔</m:t>
                              </m:r>
                            </m:sup>
                            <m:e>
                              <m:f>
                                <m:fPr>
                                  <m:ctrlPr>
                                    <a:rPr lang="en-US" sz="2200" b="1" i="1">
                                      <a:latin typeface="Cambria Math" panose="02040503050406030204" pitchFamily="18" charset="0"/>
                                      <a:ea typeface="Cambria Math"/>
                                    </a:rPr>
                                  </m:ctrlPr>
                                </m:fPr>
                                <m:num>
                                  <m:r>
                                    <a:rPr lang="en-US" sz="2200" b="1" i="1">
                                      <a:latin typeface="Cambria Math"/>
                                      <a:ea typeface="Cambria Math"/>
                                    </a:rPr>
                                    <m:t>[</m:t>
                                  </m:r>
                                  <m:sSup>
                                    <m:sSupPr>
                                      <m:ctrlPr>
                                        <a:rPr lang="en-US" sz="2200" b="1" i="1">
                                          <a:latin typeface="Cambria Math" panose="02040503050406030204" pitchFamily="18" charset="0"/>
                                          <a:ea typeface="Cambria Math"/>
                                        </a:rPr>
                                      </m:ctrlPr>
                                    </m:sSupPr>
                                    <m:e>
                                      <m:sSub>
                                        <m:sSubPr>
                                          <m:ctrlPr>
                                            <a:rPr lang="en-US" sz="2200" b="1" i="1">
                                              <a:latin typeface="Cambria Math" panose="02040503050406030204" pitchFamily="18" charset="0"/>
                                              <a:ea typeface="Cambria Math"/>
                                            </a:rPr>
                                          </m:ctrlPr>
                                        </m:sSubPr>
                                        <m:e>
                                          <m:r>
                                            <a:rPr lang="en-US" sz="2200" b="1" i="1">
                                              <a:latin typeface="Cambria Math"/>
                                              <a:ea typeface="Cambria Math"/>
                                            </a:rPr>
                                            <m:t>𝑶</m:t>
                                          </m:r>
                                        </m:e>
                                        <m:sub>
                                          <m:r>
                                            <a:rPr lang="en-US" sz="2200" b="1" i="1">
                                              <a:latin typeface="Cambria Math"/>
                                              <a:ea typeface="Cambria Math"/>
                                            </a:rPr>
                                            <m:t>𝒊𝒋</m:t>
                                          </m:r>
                                        </m:sub>
                                      </m:sSub>
                                      <m:r>
                                        <a:rPr lang="en-US" sz="2200" b="1" i="1">
                                          <a:latin typeface="Cambria Math"/>
                                          <a:ea typeface="Cambria Math"/>
                                        </a:rPr>
                                        <m:t>−</m:t>
                                      </m:r>
                                      <m:sSub>
                                        <m:sSubPr>
                                          <m:ctrlPr>
                                            <a:rPr lang="en-US" sz="2200" b="1" i="1">
                                              <a:latin typeface="Cambria Math" panose="02040503050406030204" pitchFamily="18" charset="0"/>
                                              <a:ea typeface="Cambria Math"/>
                                            </a:rPr>
                                          </m:ctrlPr>
                                        </m:sSubPr>
                                        <m:e>
                                          <m:r>
                                            <a:rPr lang="en-US" sz="2200" b="1" i="1">
                                              <a:latin typeface="Cambria Math"/>
                                              <a:ea typeface="Cambria Math"/>
                                            </a:rPr>
                                            <m:t>𝑬</m:t>
                                          </m:r>
                                        </m:e>
                                        <m:sub>
                                          <m:r>
                                            <a:rPr lang="en-US" sz="2200" b="1" i="1">
                                              <a:latin typeface="Cambria Math"/>
                                              <a:ea typeface="Cambria Math"/>
                                            </a:rPr>
                                            <m:t>𝒊𝒋</m:t>
                                          </m:r>
                                        </m:sub>
                                      </m:sSub>
                                      <m:r>
                                        <a:rPr lang="en-US" sz="2200" b="1" i="1">
                                          <a:latin typeface="Cambria Math"/>
                                          <a:ea typeface="Cambria Math"/>
                                        </a:rPr>
                                        <m:t>]</m:t>
                                      </m:r>
                                    </m:e>
                                    <m:sup>
                                      <m:r>
                                        <a:rPr lang="en-US" sz="2200" b="1" i="1">
                                          <a:latin typeface="Cambria Math"/>
                                          <a:ea typeface="Cambria Math"/>
                                        </a:rPr>
                                        <m:t>𝟐</m:t>
                                      </m:r>
                                    </m:sup>
                                  </m:sSup>
                                </m:num>
                                <m:den>
                                  <m:sSub>
                                    <m:sSubPr>
                                      <m:ctrlPr>
                                        <a:rPr lang="en-US" sz="2200" b="1" i="1">
                                          <a:latin typeface="Cambria Math" panose="02040503050406030204" pitchFamily="18" charset="0"/>
                                          <a:ea typeface="Cambria Math"/>
                                        </a:rPr>
                                      </m:ctrlPr>
                                    </m:sSubPr>
                                    <m:e>
                                      <m:r>
                                        <a:rPr lang="en-US" sz="2200" b="1" i="1">
                                          <a:latin typeface="Cambria Math"/>
                                          <a:ea typeface="Cambria Math"/>
                                        </a:rPr>
                                        <m:t>𝑬</m:t>
                                      </m:r>
                                    </m:e>
                                    <m:sub>
                                      <m:r>
                                        <a:rPr lang="en-US" sz="2200" b="1" i="1">
                                          <a:latin typeface="Cambria Math"/>
                                          <a:ea typeface="Cambria Math"/>
                                        </a:rPr>
                                        <m:t>𝒊𝒋</m:t>
                                      </m:r>
                                    </m:sub>
                                  </m:sSub>
                                </m:den>
                              </m:f>
                            </m:e>
                          </m:nary>
                        </m:e>
                      </m:nary>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E9DFBC1-F1F5-4F09-A971-7AA3D074C32E}"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Chi Square Test(</a:t>
                </a:r>
                <a14:m>
                  <m:oMath xmlns:m="http://schemas.openxmlformats.org/officeDocument/2006/math">
                    <m:sSup>
                      <m:sSupPr>
                        <m:ctrlPr>
                          <a:rPr lang="en-US" sz="3000" b="1" i="1">
                            <a:latin typeface="Cambria Math" panose="02040503050406030204" pitchFamily="18" charset="0"/>
                          </a:rPr>
                        </m:ctrlPr>
                      </m:sSupPr>
                      <m:e>
                        <m:r>
                          <a:rPr lang="en-US" sz="3000" b="1" i="1">
                            <a:latin typeface="Cambria Math"/>
                            <a:ea typeface="Cambria Math"/>
                          </a:rPr>
                          <m:t>𝝌</m:t>
                        </m:r>
                      </m:e>
                      <m:sup>
                        <m:r>
                          <a:rPr lang="en-US" sz="3000" b="1" i="1">
                            <a:latin typeface="Cambria Math"/>
                          </a:rPr>
                          <m:t>𝟐</m:t>
                        </m:r>
                      </m:sup>
                    </m:sSup>
                  </m:oMath>
                </a14:m>
                <a:r>
                  <a:rPr lang="en-US" sz="3000" b="1" dirty="0"/>
                  <a:t>)</a:t>
                </a:r>
                <a:r>
                  <a:rPr lang="en-US" sz="3000" b="1" noProof="0" dirty="0" smtClean="0"/>
                  <a:t>(CO4)</a:t>
                </a:r>
                <a:endParaRPr kumimoji="0" lang="en-US" sz="3000" b="1" i="0" u="none" strike="noStrike" kern="1200" cap="none" spc="0" normalizeH="0" baseline="0" noProof="0" dirty="0">
                  <a:ln>
                    <a:noFill/>
                  </a:ln>
                  <a:solidFill>
                    <a:schemeClr val="dk1"/>
                  </a:solidFill>
                  <a:effectLst/>
                  <a:uLnTx/>
                  <a:uFillTx/>
                </a:endParaRP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4545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Where </a:t>
                </a:r>
                <a14:m>
                  <m:oMath xmlns:m="http://schemas.openxmlformats.org/officeDocument/2006/math">
                    <m:sSub>
                      <m:sSubPr>
                        <m:ctrlPr>
                          <a:rPr lang="en-US" sz="2200" b="1" i="1">
                            <a:latin typeface="Cambria Math" panose="02040503050406030204" pitchFamily="18" charset="0"/>
                            <a:ea typeface="Cambria Math"/>
                          </a:rPr>
                        </m:ctrlPr>
                      </m:sSubPr>
                      <m:e>
                        <m:r>
                          <a:rPr lang="en-US" sz="2200" b="1" i="1">
                            <a:latin typeface="Cambria Math"/>
                            <a:ea typeface="Cambria Math"/>
                          </a:rPr>
                          <m:t>𝑶</m:t>
                        </m:r>
                      </m:e>
                      <m:sub>
                        <m:r>
                          <a:rPr lang="en-US" sz="2200" b="1" i="1">
                            <a:latin typeface="Cambria Math"/>
                            <a:ea typeface="Cambria Math"/>
                          </a:rPr>
                          <m:t>𝒊𝒋</m:t>
                        </m:r>
                      </m:sub>
                    </m:sSub>
                  </m:oMath>
                </a14:m>
                <a:r>
                  <a:rPr lang="en-US" sz="2200" dirty="0"/>
                  <a:t>=</a:t>
                </a:r>
                <a14:m>
                  <m:oMath xmlns:m="http://schemas.openxmlformats.org/officeDocument/2006/math">
                    <m:sSub>
                      <m:sSubPr>
                        <m:ctrlPr>
                          <a:rPr lang="en-US" sz="2200" b="1" i="1">
                            <a:latin typeface="Cambria Math" panose="02040503050406030204" pitchFamily="18" charset="0"/>
                            <a:ea typeface="Cambria Math"/>
                          </a:rPr>
                        </m:ctrlPr>
                      </m:sSubPr>
                      <m:e>
                        <m:r>
                          <a:rPr lang="en-US" sz="2200" b="1" i="1">
                            <a:latin typeface="Cambria Math"/>
                            <a:ea typeface="Cambria Math"/>
                          </a:rPr>
                          <m:t>𝑨</m:t>
                        </m:r>
                      </m:e>
                      <m:sub>
                        <m:r>
                          <a:rPr lang="en-US" sz="2200" b="1" i="1">
                            <a:latin typeface="Cambria Math"/>
                            <a:ea typeface="Cambria Math"/>
                          </a:rPr>
                          <m:t>𝒊</m:t>
                        </m:r>
                      </m:sub>
                    </m:sSub>
                    <m:sSub>
                      <m:sSubPr>
                        <m:ctrlPr>
                          <a:rPr lang="en-US" sz="2200" b="1" i="1">
                            <a:latin typeface="Cambria Math" panose="02040503050406030204" pitchFamily="18" charset="0"/>
                            <a:ea typeface="Cambria Math"/>
                          </a:rPr>
                        </m:ctrlPr>
                      </m:sSubPr>
                      <m:e>
                        <m:r>
                          <a:rPr lang="en-US" sz="2200" b="1" i="1">
                            <a:latin typeface="Cambria Math"/>
                            <a:ea typeface="Cambria Math"/>
                          </a:rPr>
                          <m:t>𝑩</m:t>
                        </m:r>
                      </m:e>
                      <m:sub>
                        <m:r>
                          <a:rPr lang="en-US" sz="2200" b="1" i="1">
                            <a:latin typeface="Cambria Math"/>
                            <a:ea typeface="Cambria Math"/>
                          </a:rPr>
                          <m:t>𝒋</m:t>
                        </m:r>
                      </m:sub>
                    </m:sSub>
                  </m:oMath>
                </a14:m>
                <a:r>
                  <a:rPr lang="en-US" sz="2200" dirty="0"/>
                  <a:t>: observed frequency for contingency table category in column i and row j.</a:t>
                </a:r>
              </a:p>
              <a:p>
                <a:pPr marL="0" indent="0">
                  <a:buNone/>
                </a:pPr>
                <a14:m>
                  <m:oMath xmlns:m="http://schemas.openxmlformats.org/officeDocument/2006/math">
                    <m:sSub>
                      <m:sSubPr>
                        <m:ctrlPr>
                          <a:rPr lang="en-US" sz="2200" b="1" i="1">
                            <a:latin typeface="Cambria Math" panose="02040503050406030204" pitchFamily="18" charset="0"/>
                            <a:ea typeface="Cambria Math"/>
                          </a:rPr>
                        </m:ctrlPr>
                      </m:sSubPr>
                      <m:e>
                        <m:r>
                          <a:rPr lang="en-US" sz="2200" b="1" i="1">
                            <a:latin typeface="Cambria Math"/>
                            <a:ea typeface="Cambria Math"/>
                          </a:rPr>
                          <m:t>𝑬</m:t>
                        </m:r>
                      </m:e>
                      <m:sub>
                        <m:r>
                          <a:rPr lang="en-US" sz="2200" b="1" i="1">
                            <a:latin typeface="Cambria Math"/>
                            <a:ea typeface="Cambria Math"/>
                          </a:rPr>
                          <m:t>𝒊𝒋</m:t>
                        </m:r>
                      </m:sub>
                    </m:sSub>
                  </m:oMath>
                </a14:m>
                <a:r>
                  <a:rPr lang="en-US" sz="2200" dirty="0"/>
                  <a:t>=</a:t>
                </a:r>
                <a14:m>
                  <m:oMath xmlns:m="http://schemas.openxmlformats.org/officeDocument/2006/math">
                    <m:sSubSup>
                      <m:sSubSupPr>
                        <m:ctrlPr>
                          <a:rPr lang="en-US" sz="2200" b="1" i="1">
                            <a:latin typeface="Cambria Math" panose="02040503050406030204" pitchFamily="18" charset="0"/>
                            <a:ea typeface="Cambria Math"/>
                          </a:rPr>
                        </m:ctrlPr>
                      </m:sSubSupPr>
                      <m:e>
                        <m:d>
                          <m:dPr>
                            <m:ctrlPr>
                              <a:rPr lang="en-US" sz="2200" b="1" i="1">
                                <a:latin typeface="Cambria Math" panose="02040503050406030204" pitchFamily="18" charset="0"/>
                                <a:ea typeface="Cambria Math"/>
                              </a:rPr>
                            </m:ctrlPr>
                          </m:dPr>
                          <m:e>
                            <m:sSub>
                              <m:sSubPr>
                                <m:ctrlPr>
                                  <a:rPr lang="en-US" sz="2200" b="1" i="1">
                                    <a:latin typeface="Cambria Math" panose="02040503050406030204" pitchFamily="18" charset="0"/>
                                    <a:ea typeface="Cambria Math"/>
                                  </a:rPr>
                                </m:ctrlPr>
                              </m:sSubPr>
                              <m:e>
                                <m:r>
                                  <a:rPr lang="en-US" sz="2200" b="1" i="1">
                                    <a:latin typeface="Cambria Math"/>
                                    <a:ea typeface="Cambria Math"/>
                                  </a:rPr>
                                  <m:t>𝑨</m:t>
                                </m:r>
                              </m:e>
                              <m:sub>
                                <m:r>
                                  <a:rPr lang="en-US" sz="2200" b="1" i="1">
                                    <a:latin typeface="Cambria Math"/>
                                    <a:ea typeface="Cambria Math"/>
                                  </a:rPr>
                                  <m:t>𝒊</m:t>
                                </m:r>
                              </m:sub>
                            </m:sSub>
                            <m:sSub>
                              <m:sSubPr>
                                <m:ctrlPr>
                                  <a:rPr lang="en-US" sz="2200" b="1" i="1">
                                    <a:latin typeface="Cambria Math" panose="02040503050406030204" pitchFamily="18" charset="0"/>
                                    <a:ea typeface="Cambria Math"/>
                                  </a:rPr>
                                </m:ctrlPr>
                              </m:sSubPr>
                              <m:e>
                                <m:r>
                                  <a:rPr lang="en-US" sz="2200" b="1" i="1">
                                    <a:latin typeface="Cambria Math"/>
                                    <a:ea typeface="Cambria Math"/>
                                  </a:rPr>
                                  <m:t>𝑩</m:t>
                                </m:r>
                              </m:e>
                              <m:sub>
                                <m:r>
                                  <a:rPr lang="en-US" sz="2200" b="1" i="1">
                                    <a:latin typeface="Cambria Math"/>
                                    <a:ea typeface="Cambria Math"/>
                                  </a:rPr>
                                  <m:t>𝒋</m:t>
                                </m:r>
                              </m:sub>
                            </m:sSub>
                          </m:e>
                        </m:d>
                      </m:e>
                      <m:sub>
                        <m:r>
                          <a:rPr lang="en-US" sz="2200" b="1" i="1">
                            <a:latin typeface="Cambria Math"/>
                            <a:ea typeface="Cambria Math"/>
                          </a:rPr>
                          <m:t>𝒐</m:t>
                        </m:r>
                      </m:sub>
                      <m:sup/>
                    </m:sSubSup>
                  </m:oMath>
                </a14:m>
                <a:r>
                  <a:rPr lang="en-US" sz="2200" dirty="0"/>
                  <a:t>: expected frequency for contingency table category in column i and row j.</a:t>
                </a:r>
              </a:p>
              <a:p>
                <a:pPr marL="0" indent="0">
                  <a:buNone/>
                </a:pPr>
                <a14:m>
                  <m:oMath xmlns:m="http://schemas.openxmlformats.org/officeDocument/2006/math">
                    <m:sSubSup>
                      <m:sSubSupPr>
                        <m:ctrlPr>
                          <a:rPr lang="en-US" sz="2200" b="1" i="1">
                            <a:latin typeface="Cambria Math" panose="02040503050406030204" pitchFamily="18" charset="0"/>
                            <a:ea typeface="Cambria Math"/>
                          </a:rPr>
                        </m:ctrlPr>
                      </m:sSubSupPr>
                      <m:e>
                        <m:d>
                          <m:dPr>
                            <m:ctrlPr>
                              <a:rPr lang="en-US" sz="2200" b="1" i="1">
                                <a:latin typeface="Cambria Math" panose="02040503050406030204" pitchFamily="18" charset="0"/>
                                <a:ea typeface="Cambria Math"/>
                              </a:rPr>
                            </m:ctrlPr>
                          </m:dPr>
                          <m:e>
                            <m:sSub>
                              <m:sSubPr>
                                <m:ctrlPr>
                                  <a:rPr lang="en-US" sz="2200" b="1" i="1">
                                    <a:latin typeface="Cambria Math" panose="02040503050406030204" pitchFamily="18" charset="0"/>
                                    <a:ea typeface="Cambria Math"/>
                                  </a:rPr>
                                </m:ctrlPr>
                              </m:sSubPr>
                              <m:e>
                                <m:r>
                                  <a:rPr lang="en-US" sz="2200" b="1" i="1">
                                    <a:latin typeface="Cambria Math"/>
                                    <a:ea typeface="Cambria Math"/>
                                  </a:rPr>
                                  <m:t>𝑨</m:t>
                                </m:r>
                              </m:e>
                              <m:sub>
                                <m:r>
                                  <a:rPr lang="en-US" sz="2200" b="1" i="1">
                                    <a:latin typeface="Cambria Math"/>
                                    <a:ea typeface="Cambria Math"/>
                                  </a:rPr>
                                  <m:t>𝒊</m:t>
                                </m:r>
                              </m:sub>
                            </m:sSub>
                            <m:sSub>
                              <m:sSubPr>
                                <m:ctrlPr>
                                  <a:rPr lang="en-US" sz="2200" b="1" i="1">
                                    <a:latin typeface="Cambria Math" panose="02040503050406030204" pitchFamily="18" charset="0"/>
                                    <a:ea typeface="Cambria Math"/>
                                  </a:rPr>
                                </m:ctrlPr>
                              </m:sSubPr>
                              <m:e>
                                <m:r>
                                  <a:rPr lang="en-US" sz="2200" b="1" i="1">
                                    <a:latin typeface="Cambria Math"/>
                                    <a:ea typeface="Cambria Math"/>
                                  </a:rPr>
                                  <m:t>𝑩</m:t>
                                </m:r>
                              </m:e>
                              <m:sub>
                                <m:r>
                                  <a:rPr lang="en-US" sz="2200" b="1" i="1">
                                    <a:latin typeface="Cambria Math"/>
                                    <a:ea typeface="Cambria Math"/>
                                  </a:rPr>
                                  <m:t>𝒋</m:t>
                                </m:r>
                              </m:sub>
                            </m:sSub>
                          </m:e>
                        </m:d>
                      </m:e>
                      <m:sub>
                        <m:r>
                          <a:rPr lang="en-US" sz="2200" b="1" i="1">
                            <a:latin typeface="Cambria Math"/>
                            <a:ea typeface="Cambria Math"/>
                          </a:rPr>
                          <m:t>𝒐</m:t>
                        </m:r>
                      </m:sub>
                      <m:sup/>
                    </m:sSubSup>
                  </m:oMath>
                </a14:m>
                <a:r>
                  <a:rPr lang="en-US" sz="2200" dirty="0"/>
                  <a:t>=</a:t>
                </a:r>
                <a14:m>
                  <m:oMath xmlns:m="http://schemas.openxmlformats.org/officeDocument/2006/math">
                    <m:f>
                      <m:fPr>
                        <m:ctrlPr>
                          <a:rPr lang="en-US" sz="2200" i="1" dirty="0">
                            <a:latin typeface="Cambria Math" panose="02040503050406030204" pitchFamily="18" charset="0"/>
                          </a:rPr>
                        </m:ctrlPr>
                      </m:fPr>
                      <m:num>
                        <m:sSub>
                          <m:sSubPr>
                            <m:ctrlPr>
                              <a:rPr lang="en-US" sz="2200" i="1" dirty="0">
                                <a:latin typeface="Cambria Math" panose="02040503050406030204" pitchFamily="18" charset="0"/>
                              </a:rPr>
                            </m:ctrlPr>
                          </m:sSubPr>
                          <m:e>
                            <m:r>
                              <a:rPr lang="en-US" sz="2200" i="1" dirty="0">
                                <a:latin typeface="Cambria Math"/>
                              </a:rPr>
                              <m:t>(</m:t>
                            </m:r>
                            <m:r>
                              <a:rPr lang="en-US" sz="2200" i="1" dirty="0">
                                <a:latin typeface="Cambria Math"/>
                              </a:rPr>
                              <m:t>𝐴</m:t>
                            </m:r>
                            <m:r>
                              <a:rPr lang="en-US" sz="2200" i="1" dirty="0">
                                <a:latin typeface="Cambria Math"/>
                              </a:rPr>
                              <m:t>)</m:t>
                            </m:r>
                          </m:e>
                          <m:sub>
                            <m:r>
                              <a:rPr lang="en-US" sz="2200" i="1" dirty="0">
                                <a:latin typeface="Cambria Math"/>
                              </a:rPr>
                              <m:t>𝑖</m:t>
                            </m:r>
                          </m:sub>
                        </m:sSub>
                        <m:sSub>
                          <m:sSubPr>
                            <m:ctrlPr>
                              <a:rPr lang="en-US" sz="2200" i="1" dirty="0">
                                <a:latin typeface="Cambria Math" panose="02040503050406030204" pitchFamily="18" charset="0"/>
                              </a:rPr>
                            </m:ctrlPr>
                          </m:sSubPr>
                          <m:e>
                            <m:r>
                              <a:rPr lang="en-US" sz="2200" i="1" dirty="0">
                                <a:latin typeface="Cambria Math"/>
                              </a:rPr>
                              <m:t>(</m:t>
                            </m:r>
                            <m:r>
                              <a:rPr lang="en-US" sz="2200" i="1" dirty="0">
                                <a:latin typeface="Cambria Math"/>
                              </a:rPr>
                              <m:t>𝐵</m:t>
                            </m:r>
                            <m:r>
                              <a:rPr lang="en-US" sz="2200" i="1" dirty="0">
                                <a:latin typeface="Cambria Math"/>
                              </a:rPr>
                              <m:t>)</m:t>
                            </m:r>
                          </m:e>
                          <m:sub>
                            <m:r>
                              <a:rPr lang="en-US" sz="2200" i="1" dirty="0">
                                <a:latin typeface="Cambria Math"/>
                              </a:rPr>
                              <m:t>𝑗</m:t>
                            </m:r>
                          </m:sub>
                        </m:sSub>
                      </m:num>
                      <m:den>
                        <m:r>
                          <a:rPr lang="en-US" sz="2200" i="1" dirty="0">
                            <a:latin typeface="Cambria Math"/>
                          </a:rPr>
                          <m:t>𝑁</m:t>
                        </m:r>
                      </m:den>
                    </m:f>
                  </m:oMath>
                </a14:m>
                <a:r>
                  <a:rPr lang="en-US" sz="2200" dirty="0"/>
                  <a:t>, (i=1,2,3…</a:t>
                </a:r>
                <a:r>
                  <a:rPr lang="en-US" sz="2200" dirty="0" err="1"/>
                  <a:t>r,j</a:t>
                </a:r>
                <a:r>
                  <a:rPr lang="en-US" sz="2200" dirty="0"/>
                  <a:t>=1,2,3…s)</a:t>
                </a:r>
              </a:p>
              <a:p>
                <a:pPr marL="0" indent="0">
                  <a:buNone/>
                </a:pPr>
                <a:r>
                  <a:rPr lang="en-US" sz="2200" dirty="0"/>
                  <a:t>Which is distributed as a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oMath>
                </a14:m>
                <a:r>
                  <a:rPr lang="en-US" sz="2200" dirty="0"/>
                  <a:t>with (r-1)(s-1)</a:t>
                </a:r>
                <a:r>
                  <a:rPr lang="en-US" sz="2200" dirty="0" err="1"/>
                  <a:t>d.f</a:t>
                </a:r>
                <a:r>
                  <a:rPr lang="en-US" sz="2200" dirty="0" err="1" smtClean="0"/>
                  <a:t>.</a:t>
                </a:r>
                <a:endParaRPr lang="en-US" sz="2200" dirty="0" smtClean="0"/>
              </a:p>
              <a:p>
                <a:pPr marL="0" indent="0">
                  <a:buNone/>
                </a:pPr>
                <a:r>
                  <a:rPr lang="en-US" sz="2200" b="1" dirty="0"/>
                  <a:t>Example :</a:t>
                </a:r>
                <a:r>
                  <a:rPr lang="en-US" sz="2200" dirty="0"/>
                  <a:t>Two sample polls of  votes for two candidates A and B for public office are taken, one from among the resident area of ruler areas. The results are given in the following table. Examine  whether the nature of area related to the voting preference in elections.</a:t>
                </a:r>
              </a:p>
              <a:p>
                <a:endParaRPr lang="en-US" sz="2200" dirty="0"/>
              </a:p>
              <a:p>
                <a:endParaRPr lang="en-US" sz="2200" dirty="0"/>
              </a:p>
              <a:p>
                <a:endParaRPr lang="en-US" sz="2200" dirty="0"/>
              </a:p>
              <a:p>
                <a:pPr marL="0" indent="0">
                  <a:buNone/>
                </a:pPr>
                <a:endParaRPr lang="en-US" sz="2200" dirty="0"/>
              </a:p>
              <a:p>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674" b="-4622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D8FFC8E-349C-4BE0-89CB-1DEEA95A71F6}"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Chi Square Test(</a:t>
                </a:r>
                <a14:m>
                  <m:oMath xmlns:m="http://schemas.openxmlformats.org/officeDocument/2006/math">
                    <m:sSup>
                      <m:sSupPr>
                        <m:ctrlPr>
                          <a:rPr lang="en-US" sz="3000" b="1" i="1">
                            <a:latin typeface="Cambria Math" panose="02040503050406030204" pitchFamily="18" charset="0"/>
                          </a:rPr>
                        </m:ctrlPr>
                      </m:sSupPr>
                      <m:e>
                        <m:r>
                          <a:rPr lang="en-US" sz="3000" b="1" i="1">
                            <a:latin typeface="Cambria Math"/>
                            <a:ea typeface="Cambria Math"/>
                          </a:rPr>
                          <m:t>𝝌</m:t>
                        </m:r>
                      </m:e>
                      <m:sup>
                        <m:r>
                          <a:rPr lang="en-US" sz="3000" b="1" i="1">
                            <a:latin typeface="Cambria Math"/>
                          </a:rPr>
                          <m:t>𝟐</m:t>
                        </m:r>
                      </m:sup>
                    </m:sSup>
                  </m:oMath>
                </a14:m>
                <a:r>
                  <a:rPr lang="en-US" sz="3000" b="1" dirty="0"/>
                  <a:t>)</a:t>
                </a:r>
                <a:r>
                  <a:rPr lang="en-US" sz="3000" b="1" noProof="0" dirty="0" smtClean="0"/>
                  <a:t>(CO4)</a:t>
                </a:r>
                <a:endParaRPr kumimoji="0" lang="en-US" sz="3000" b="1" i="0" u="none" strike="noStrike" kern="1200" cap="none" spc="0" normalizeH="0" baseline="0" noProof="0" dirty="0">
                  <a:ln>
                    <a:noFill/>
                  </a:ln>
                  <a:solidFill>
                    <a:schemeClr val="dk1"/>
                  </a:solidFill>
                  <a:effectLst/>
                  <a:uLnTx/>
                  <a:uFillTx/>
                </a:endParaRP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427255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r>
                  <a:rPr lang="en-US" sz="2200" b="1" dirty="0" smtClean="0"/>
                  <a:t>Solution </a:t>
                </a:r>
                <a:r>
                  <a:rPr lang="en-US" sz="2200" b="1" dirty="0"/>
                  <a:t>:</a:t>
                </a: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m:t>
                    </m:r>
                  </m:oMath>
                </a14:m>
                <a:r>
                  <a:rPr lang="en-US" sz="2200" dirty="0"/>
                  <a:t> the nature of the area is independent of the voting preference in the </a:t>
                </a:r>
                <a:r>
                  <a:rPr lang="en-US" sz="2200" dirty="0" smtClean="0"/>
                  <a:t>election</a:t>
                </a:r>
              </a:p>
              <a:p>
                <a:pPr marL="0" indent="0">
                  <a:buNone/>
                </a:pPr>
                <a:r>
                  <a:rPr lang="en-US" sz="2200" dirty="0"/>
                  <a:t>Expected frequencies</a:t>
                </a:r>
              </a:p>
              <a:p>
                <a:pPr marL="0" indent="0">
                  <a:buNone/>
                </a:pPr>
                <a:r>
                  <a:rPr lang="en-US" sz="2200" dirty="0"/>
                  <a:t>E(620)=</a:t>
                </a:r>
                <a14:m>
                  <m:oMath xmlns:m="http://schemas.openxmlformats.org/officeDocument/2006/math">
                    <m:f>
                      <m:fPr>
                        <m:ctrlPr>
                          <a:rPr lang="en-US" sz="2200" i="1">
                            <a:latin typeface="Cambria Math" panose="02040503050406030204" pitchFamily="18" charset="0"/>
                          </a:rPr>
                        </m:ctrlPr>
                      </m:fPr>
                      <m:num>
                        <m:r>
                          <a:rPr lang="en-US" sz="2200" i="1">
                            <a:latin typeface="Cambria Math"/>
                          </a:rPr>
                          <m:t>1170</m:t>
                        </m:r>
                        <m:r>
                          <a:rPr lang="en-US" sz="2200" i="1">
                            <a:latin typeface="Cambria Math"/>
                            <a:ea typeface="Cambria Math"/>
                          </a:rPr>
                          <m:t>×1000</m:t>
                        </m:r>
                      </m:num>
                      <m:den>
                        <m:r>
                          <a:rPr lang="en-US" sz="2200" i="1">
                            <a:latin typeface="Cambria Math"/>
                          </a:rPr>
                          <m:t>2000</m:t>
                        </m:r>
                      </m:den>
                    </m:f>
                    <m:r>
                      <a:rPr lang="en-US" sz="2200" i="1">
                        <a:latin typeface="Cambria Math"/>
                      </a:rPr>
                      <m:t>=585</m:t>
                    </m:r>
                  </m:oMath>
                </a14:m>
                <a:endParaRPr lang="en-US" sz="2200" dirty="0"/>
              </a:p>
              <a:p>
                <a:pPr marL="0" indent="0">
                  <a:buNone/>
                </a:pPr>
                <a:r>
                  <a:rPr lang="en-US" sz="2200" dirty="0"/>
                  <a:t>E(380)=</a:t>
                </a:r>
                <a14:m>
                  <m:oMath xmlns:m="http://schemas.openxmlformats.org/officeDocument/2006/math">
                    <m:f>
                      <m:fPr>
                        <m:ctrlPr>
                          <a:rPr lang="en-US" sz="2200" i="1">
                            <a:latin typeface="Cambria Math" panose="02040503050406030204" pitchFamily="18" charset="0"/>
                          </a:rPr>
                        </m:ctrlPr>
                      </m:fPr>
                      <m:num>
                        <m:r>
                          <a:rPr lang="en-US" sz="2200" i="1">
                            <a:latin typeface="Cambria Math"/>
                          </a:rPr>
                          <m:t>830</m:t>
                        </m:r>
                        <m:r>
                          <a:rPr lang="en-US" sz="2200" i="1">
                            <a:latin typeface="Cambria Math"/>
                            <a:ea typeface="Cambria Math"/>
                          </a:rPr>
                          <m:t>×1000</m:t>
                        </m:r>
                      </m:num>
                      <m:den>
                        <m:r>
                          <a:rPr lang="en-US" sz="2200" i="1">
                            <a:latin typeface="Cambria Math"/>
                          </a:rPr>
                          <m:t>2000</m:t>
                        </m:r>
                      </m:den>
                    </m:f>
                    <m:r>
                      <a:rPr lang="en-US" sz="2200" i="1">
                        <a:latin typeface="Cambria Math"/>
                      </a:rPr>
                      <m:t>=415</m:t>
                    </m:r>
                  </m:oMath>
                </a14:m>
                <a:endParaRPr lang="en-US" sz="2200" dirty="0"/>
              </a:p>
              <a:p>
                <a:pPr marL="0" indent="0">
                  <a:buNone/>
                </a:pPr>
                <a:r>
                  <a:rPr lang="en-US" sz="2200" dirty="0" smtClean="0"/>
                  <a:t>E(550</a:t>
                </a:r>
                <a:r>
                  <a:rPr lang="en-US" sz="2200" dirty="0"/>
                  <a:t>)=</a:t>
                </a:r>
                <a14:m>
                  <m:oMath xmlns:m="http://schemas.openxmlformats.org/officeDocument/2006/math">
                    <m:f>
                      <m:fPr>
                        <m:ctrlPr>
                          <a:rPr lang="en-US" sz="2200" i="1">
                            <a:latin typeface="Cambria Math" panose="02040503050406030204" pitchFamily="18" charset="0"/>
                          </a:rPr>
                        </m:ctrlPr>
                      </m:fPr>
                      <m:num>
                        <m:r>
                          <a:rPr lang="en-US" sz="2200" i="1">
                            <a:latin typeface="Cambria Math"/>
                          </a:rPr>
                          <m:t>1170</m:t>
                        </m:r>
                        <m:r>
                          <a:rPr lang="en-US" sz="2200" i="1">
                            <a:latin typeface="Cambria Math"/>
                            <a:ea typeface="Cambria Math"/>
                          </a:rPr>
                          <m:t>×1000</m:t>
                        </m:r>
                      </m:num>
                      <m:den>
                        <m:r>
                          <a:rPr lang="en-US" sz="2200" i="1">
                            <a:latin typeface="Cambria Math"/>
                          </a:rPr>
                          <m:t>2000</m:t>
                        </m:r>
                      </m:den>
                    </m:f>
                    <m:r>
                      <a:rPr lang="en-US" sz="2200" i="1">
                        <a:latin typeface="Cambria Math"/>
                      </a:rPr>
                      <m:t>=585</m:t>
                    </m:r>
                  </m:oMath>
                </a14:m>
                <a:endParaRPr lang="en-US" sz="2200" dirty="0"/>
              </a:p>
              <a:p>
                <a:pPr marL="0" indent="0">
                  <a:buNone/>
                </a:pPr>
                <a:endParaRPr lang="en-US" sz="2200" dirty="0"/>
              </a:p>
              <a:p>
                <a:pPr marL="0" indent="0">
                  <a:buNone/>
                </a:pPr>
                <a:endParaRPr lang="en-US" sz="2200" dirty="0"/>
              </a:p>
              <a:p>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4622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3B7B0-29C4-446C-BEE9-115476E0A552}"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IV</a:t>
            </a:r>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45" y="1023938"/>
            <a:ext cx="6108700"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Chi Square Test(</a:t>
                </a:r>
                <a14:m>
                  <m:oMath xmlns:m="http://schemas.openxmlformats.org/officeDocument/2006/math">
                    <m:sSup>
                      <m:sSupPr>
                        <m:ctrlPr>
                          <a:rPr lang="en-US" sz="3000" b="1" i="1">
                            <a:latin typeface="Cambria Math" panose="02040503050406030204" pitchFamily="18" charset="0"/>
                          </a:rPr>
                        </m:ctrlPr>
                      </m:sSupPr>
                      <m:e>
                        <m:r>
                          <a:rPr lang="en-US" sz="3000" b="1" i="1">
                            <a:latin typeface="Cambria Math"/>
                            <a:ea typeface="Cambria Math"/>
                          </a:rPr>
                          <m:t>𝝌</m:t>
                        </m:r>
                      </m:e>
                      <m:sup>
                        <m:r>
                          <a:rPr lang="en-US" sz="3000" b="1" i="1">
                            <a:latin typeface="Cambria Math"/>
                          </a:rPr>
                          <m:t>𝟐</m:t>
                        </m:r>
                      </m:sup>
                    </m:sSup>
                  </m:oMath>
                </a14:m>
                <a:r>
                  <a:rPr lang="en-US" sz="3000" b="1" dirty="0"/>
                  <a:t>)</a:t>
                </a:r>
                <a:r>
                  <a:rPr lang="en-US" sz="3000" b="1" noProof="0" dirty="0" smtClean="0"/>
                  <a:t>(CO4)</a:t>
                </a:r>
                <a:endParaRPr kumimoji="0" lang="en-US" sz="3000" b="1" i="0" u="none" strike="noStrike" kern="1200" cap="none" spc="0" normalizeH="0" baseline="0" noProof="0" dirty="0">
                  <a:ln>
                    <a:noFill/>
                  </a:ln>
                  <a:solidFill>
                    <a:schemeClr val="dk1"/>
                  </a:solidFill>
                  <a:effectLst/>
                  <a:uLnTx/>
                  <a:uFillTx/>
                </a:endParaRP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970629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1000"/>
                                        <p:tgtEl>
                                          <p:spTgt spid="3">
                                            <p:txEl>
                                              <p:pRg st="5" end="5"/>
                                            </p:txEl>
                                          </p:spTgt>
                                        </p:tgtEl>
                                      </p:cBhvr>
                                    </p:animEffect>
                                    <p:anim calcmode="lin" valueType="num">
                                      <p:cBhvr>
                                        <p:cTn id="1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1000"/>
                                        <p:tgtEl>
                                          <p:spTgt spid="3">
                                            <p:txEl>
                                              <p:pRg st="7" end="7"/>
                                            </p:txEl>
                                          </p:spTgt>
                                        </p:tgtEl>
                                      </p:cBhvr>
                                    </p:animEffect>
                                    <p:anim calcmode="lin" valueType="num">
                                      <p:cBhvr>
                                        <p:cTn id="2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smtClean="0"/>
                  <a:t>E(450</a:t>
                </a:r>
                <a:r>
                  <a:rPr lang="en-US" sz="2200" dirty="0"/>
                  <a:t>)=</a:t>
                </a:r>
                <a14:m>
                  <m:oMath xmlns:m="http://schemas.openxmlformats.org/officeDocument/2006/math">
                    <m:f>
                      <m:fPr>
                        <m:ctrlPr>
                          <a:rPr lang="en-US" sz="2200" i="1">
                            <a:latin typeface="Cambria Math" panose="02040503050406030204" pitchFamily="18" charset="0"/>
                          </a:rPr>
                        </m:ctrlPr>
                      </m:fPr>
                      <m:num>
                        <m:r>
                          <a:rPr lang="en-US" sz="2200" i="1">
                            <a:latin typeface="Cambria Math"/>
                          </a:rPr>
                          <m:t>830</m:t>
                        </m:r>
                        <m:r>
                          <a:rPr lang="en-US" sz="2200" i="1">
                            <a:latin typeface="Cambria Math"/>
                            <a:ea typeface="Cambria Math"/>
                          </a:rPr>
                          <m:t>×1000</m:t>
                        </m:r>
                      </m:num>
                      <m:den>
                        <m:r>
                          <a:rPr lang="en-US" sz="2200" i="1">
                            <a:latin typeface="Cambria Math"/>
                          </a:rPr>
                          <m:t>2000</m:t>
                        </m:r>
                      </m:den>
                    </m:f>
                    <m:r>
                      <a:rPr lang="en-US" sz="2200" i="1">
                        <a:latin typeface="Cambria Math"/>
                      </a:rPr>
                      <m:t>=415</m:t>
                    </m:r>
                  </m:oMath>
                </a14:m>
                <a:endParaRPr lang="en-US" sz="2200" dirty="0"/>
              </a:p>
              <a:p>
                <a:pPr marL="0" indent="0">
                  <a:buNone/>
                </a:pPr>
                <a:r>
                  <a:rPr lang="en-US" sz="2200" dirty="0"/>
                  <a:t>Calculate the statistic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oMath>
                </a14:m>
                <a:endParaRPr lang="en-US" sz="2200" b="1" dirty="0"/>
              </a:p>
              <a:p>
                <a:pPr marL="0" indent="0">
                  <a:buNone/>
                </a:pPr>
                <a:r>
                  <a:rPr lang="en-US" sz="2200" dirty="0"/>
                  <a:t>=</a:t>
                </a:r>
                <a14:m>
                  <m:oMath xmlns:m="http://schemas.openxmlformats.org/officeDocument/2006/math">
                    <m:f>
                      <m:fPr>
                        <m:ctrlPr>
                          <a:rPr lang="en-US" sz="2200" i="1" dirty="0">
                            <a:latin typeface="Cambria Math" panose="02040503050406030204" pitchFamily="18" charset="0"/>
                            <a:ea typeface="Cambria Math"/>
                          </a:rPr>
                        </m:ctrlPr>
                      </m:fPr>
                      <m:num>
                        <m:sSup>
                          <m:sSupPr>
                            <m:ctrlPr>
                              <a:rPr lang="en-US" sz="2200" i="1" dirty="0">
                                <a:latin typeface="Cambria Math" panose="02040503050406030204" pitchFamily="18" charset="0"/>
                              </a:rPr>
                            </m:ctrlPr>
                          </m:sSupPr>
                          <m:e>
                            <m:r>
                              <a:rPr lang="en-US" sz="2200" i="1" dirty="0">
                                <a:latin typeface="Cambria Math"/>
                              </a:rPr>
                              <m:t>(620−585)</m:t>
                            </m:r>
                          </m:e>
                          <m:sup>
                            <m:r>
                              <a:rPr lang="en-US" sz="2200" i="1" dirty="0">
                                <a:latin typeface="Cambria Math"/>
                              </a:rPr>
                              <m:t>2</m:t>
                            </m:r>
                          </m:sup>
                        </m:sSup>
                      </m:num>
                      <m:den>
                        <m:r>
                          <a:rPr lang="en-US" sz="2200" i="1" dirty="0">
                            <a:latin typeface="Cambria Math"/>
                            <a:ea typeface="Cambria Math"/>
                          </a:rPr>
                          <m:t>585</m:t>
                        </m:r>
                      </m:den>
                    </m:f>
                  </m:oMath>
                </a14:m>
                <a:r>
                  <a:rPr lang="en-US" sz="2200" dirty="0"/>
                  <a:t>+</a:t>
                </a:r>
                <a14:m>
                  <m:oMath xmlns:m="http://schemas.openxmlformats.org/officeDocument/2006/math">
                    <m:f>
                      <m:fPr>
                        <m:ctrlPr>
                          <a:rPr lang="en-US" sz="2200" i="1" dirty="0">
                            <a:latin typeface="Cambria Math" panose="02040503050406030204" pitchFamily="18" charset="0"/>
                            <a:ea typeface="Cambria Math"/>
                          </a:rPr>
                        </m:ctrlPr>
                      </m:fPr>
                      <m:num>
                        <m:sSup>
                          <m:sSupPr>
                            <m:ctrlPr>
                              <a:rPr lang="en-US" sz="2200" i="1" dirty="0">
                                <a:latin typeface="Cambria Math" panose="02040503050406030204" pitchFamily="18" charset="0"/>
                              </a:rPr>
                            </m:ctrlPr>
                          </m:sSupPr>
                          <m:e>
                            <m:r>
                              <a:rPr lang="en-US" sz="2200" i="1" dirty="0">
                                <a:latin typeface="Cambria Math"/>
                              </a:rPr>
                              <m:t>(380−415)</m:t>
                            </m:r>
                          </m:e>
                          <m:sup>
                            <m:r>
                              <a:rPr lang="en-US" sz="2200" i="1" dirty="0">
                                <a:latin typeface="Cambria Math"/>
                              </a:rPr>
                              <m:t>2</m:t>
                            </m:r>
                          </m:sup>
                        </m:sSup>
                      </m:num>
                      <m:den>
                        <m:r>
                          <a:rPr lang="en-US" sz="2200" i="1" dirty="0">
                            <a:latin typeface="Cambria Math"/>
                          </a:rPr>
                          <m:t>41</m:t>
                        </m:r>
                        <m:r>
                          <a:rPr lang="en-US" sz="2200" i="1" dirty="0">
                            <a:latin typeface="Cambria Math"/>
                            <a:ea typeface="Cambria Math"/>
                          </a:rPr>
                          <m:t>5</m:t>
                        </m:r>
                      </m:den>
                    </m:f>
                  </m:oMath>
                </a14:m>
                <a:r>
                  <a:rPr lang="en-US" sz="2200" dirty="0"/>
                  <a:t>+</a:t>
                </a:r>
                <a14:m>
                  <m:oMath xmlns:m="http://schemas.openxmlformats.org/officeDocument/2006/math">
                    <m:f>
                      <m:fPr>
                        <m:ctrlPr>
                          <a:rPr lang="en-US" sz="2200" i="1" dirty="0">
                            <a:latin typeface="Cambria Math" panose="02040503050406030204" pitchFamily="18" charset="0"/>
                            <a:ea typeface="Cambria Math"/>
                          </a:rPr>
                        </m:ctrlPr>
                      </m:fPr>
                      <m:num>
                        <m:sSup>
                          <m:sSupPr>
                            <m:ctrlPr>
                              <a:rPr lang="en-US" sz="2200" i="1" dirty="0">
                                <a:latin typeface="Cambria Math" panose="02040503050406030204" pitchFamily="18" charset="0"/>
                              </a:rPr>
                            </m:ctrlPr>
                          </m:sSupPr>
                          <m:e>
                            <m:r>
                              <a:rPr lang="en-US" sz="2200" i="1" dirty="0">
                                <a:latin typeface="Cambria Math"/>
                              </a:rPr>
                              <m:t>(550−585)</m:t>
                            </m:r>
                          </m:e>
                          <m:sup>
                            <m:r>
                              <a:rPr lang="en-US" sz="2200" i="1" dirty="0">
                                <a:latin typeface="Cambria Math"/>
                              </a:rPr>
                              <m:t>2</m:t>
                            </m:r>
                          </m:sup>
                        </m:sSup>
                      </m:num>
                      <m:den>
                        <m:r>
                          <a:rPr lang="en-US" sz="2200" i="1" dirty="0">
                            <a:latin typeface="Cambria Math"/>
                            <a:ea typeface="Cambria Math"/>
                          </a:rPr>
                          <m:t>585</m:t>
                        </m:r>
                      </m:den>
                    </m:f>
                  </m:oMath>
                </a14:m>
                <a:r>
                  <a:rPr lang="en-US" sz="2200" dirty="0"/>
                  <a:t>+</a:t>
                </a:r>
                <a14:m>
                  <m:oMath xmlns:m="http://schemas.openxmlformats.org/officeDocument/2006/math">
                    <m:f>
                      <m:fPr>
                        <m:ctrlPr>
                          <a:rPr lang="en-US" sz="2200" i="1" dirty="0">
                            <a:latin typeface="Cambria Math" panose="02040503050406030204" pitchFamily="18" charset="0"/>
                            <a:ea typeface="Cambria Math"/>
                          </a:rPr>
                        </m:ctrlPr>
                      </m:fPr>
                      <m:num>
                        <m:sSup>
                          <m:sSupPr>
                            <m:ctrlPr>
                              <a:rPr lang="en-US" sz="2200" i="1" dirty="0">
                                <a:latin typeface="Cambria Math" panose="02040503050406030204" pitchFamily="18" charset="0"/>
                              </a:rPr>
                            </m:ctrlPr>
                          </m:sSupPr>
                          <m:e>
                            <m:r>
                              <a:rPr lang="en-US" sz="2200" i="1" dirty="0">
                                <a:latin typeface="Cambria Math"/>
                              </a:rPr>
                              <m:t>(450−415)</m:t>
                            </m:r>
                          </m:e>
                          <m:sup>
                            <m:r>
                              <a:rPr lang="en-US" sz="2200" i="1" dirty="0">
                                <a:latin typeface="Cambria Math"/>
                              </a:rPr>
                              <m:t>2</m:t>
                            </m:r>
                          </m:sup>
                        </m:sSup>
                      </m:num>
                      <m:den>
                        <m:r>
                          <a:rPr lang="en-US" sz="2200" i="1" dirty="0">
                            <a:latin typeface="Cambria Math"/>
                          </a:rPr>
                          <m:t>41</m:t>
                        </m:r>
                        <m:r>
                          <a:rPr lang="en-US" sz="2200" i="1" dirty="0">
                            <a:latin typeface="Cambria Math"/>
                            <a:ea typeface="Cambria Math"/>
                          </a:rPr>
                          <m:t>5</m:t>
                        </m:r>
                      </m:den>
                    </m:f>
                  </m:oMath>
                </a14:m>
                <a:endParaRPr lang="en-US" sz="2200" dirty="0"/>
              </a:p>
              <a:p>
                <a:pPr marL="0" indent="0">
                  <a:buNone/>
                </a:pPr>
                <a:r>
                  <a:rPr lang="en-US" sz="2200" dirty="0"/>
                  <a:t>=</a:t>
                </a:r>
                <a:r>
                  <a:rPr lang="en-US" sz="2200" dirty="0" smtClean="0"/>
                  <a:t>10.0891</a:t>
                </a:r>
              </a:p>
              <a:p>
                <a:pPr marL="0" indent="0">
                  <a:buNone/>
                </a:pPr>
                <a:r>
                  <a:rPr lang="en-US" sz="2200" dirty="0"/>
                  <a:t>The tabulated  </a:t>
                </a:r>
                <a14:m>
                  <m:oMath xmlns:m="http://schemas.openxmlformats.org/officeDocument/2006/math">
                    <m:sSubSup>
                      <m:sSubSupPr>
                        <m:ctrlPr>
                          <a:rPr lang="en-US" sz="2200" i="1">
                            <a:latin typeface="Cambria Math" panose="02040503050406030204" pitchFamily="18" charset="0"/>
                          </a:rPr>
                        </m:ctrlPr>
                      </m:sSubSupPr>
                      <m:e>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e>
                      <m:sub>
                        <m:r>
                          <a:rPr lang="en-US" sz="2200" i="1">
                            <a:latin typeface="Cambria Math"/>
                          </a:rPr>
                          <m:t>0.05</m:t>
                        </m:r>
                      </m:sub>
                      <m:sup/>
                    </m:sSubSup>
                  </m:oMath>
                </a14:m>
                <a:r>
                  <a:rPr lang="en-US" sz="2200" dirty="0"/>
                  <a:t>for (2-1)(2-1) </a:t>
                </a:r>
                <a:r>
                  <a:rPr lang="en-US" sz="2200" dirty="0" err="1"/>
                  <a:t>d.f.</a:t>
                </a:r>
                <a:r>
                  <a:rPr lang="en-US" sz="2200" dirty="0"/>
                  <a:t>= 3.841</a:t>
                </a:r>
              </a:p>
              <a:p>
                <a:pPr marL="0" indent="0">
                  <a:buNone/>
                </a:pPr>
                <a:r>
                  <a:rPr lang="en-US" sz="2200" b="1" dirty="0"/>
                  <a:t>Conclusion:</a:t>
                </a:r>
                <a:r>
                  <a:rPr lang="en-US" sz="2200" dirty="0"/>
                  <a:t> since calculate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oMath>
                </a14:m>
                <a:r>
                  <a:rPr lang="en-US" sz="2200" dirty="0"/>
                  <a:t>is much greater than the tabulated value, it is highly significant and null hypothesis  is rejected  at 5% of level of significance. </a:t>
                </a:r>
                <a:r>
                  <a:rPr lang="en-US" sz="2200" dirty="0" err="1"/>
                  <a:t>Thue</a:t>
                </a:r>
                <a:r>
                  <a:rPr lang="en-US" sz="2200" dirty="0"/>
                  <a:t> we conclude that  nature of  area is rejected to voting preference in the election.  </a:t>
                </a:r>
              </a:p>
              <a:p>
                <a:endParaRPr lang="en-US" sz="2200" dirty="0"/>
              </a:p>
              <a:p>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r="-593" b="-239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0B60870-5391-42F9-9578-CF0E29E7AF40}"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Chi Square Test(</a:t>
                </a:r>
                <a14:m>
                  <m:oMath xmlns:m="http://schemas.openxmlformats.org/officeDocument/2006/math">
                    <m:sSup>
                      <m:sSupPr>
                        <m:ctrlPr>
                          <a:rPr lang="en-US" sz="3000" b="1" i="1">
                            <a:latin typeface="Cambria Math" panose="02040503050406030204" pitchFamily="18" charset="0"/>
                          </a:rPr>
                        </m:ctrlPr>
                      </m:sSupPr>
                      <m:e>
                        <m:r>
                          <a:rPr lang="en-US" sz="3000" b="1" i="1">
                            <a:latin typeface="Cambria Math"/>
                            <a:ea typeface="Cambria Math"/>
                          </a:rPr>
                          <m:t>𝝌</m:t>
                        </m:r>
                      </m:e>
                      <m:sup>
                        <m:r>
                          <a:rPr lang="en-US" sz="3000" b="1" i="1">
                            <a:latin typeface="Cambria Math"/>
                          </a:rPr>
                          <m:t>𝟐</m:t>
                        </m:r>
                      </m:sup>
                    </m:sSup>
                  </m:oMath>
                </a14:m>
                <a:r>
                  <a:rPr lang="en-US" sz="3000" b="1" dirty="0"/>
                  <a:t>)</a:t>
                </a:r>
                <a:r>
                  <a:rPr lang="en-US" sz="3000" b="1" noProof="0" dirty="0" smtClean="0"/>
                  <a:t>(CO4)</a:t>
                </a:r>
                <a:endParaRPr kumimoji="0" lang="en-US" sz="3000" b="1" i="0" u="none" strike="noStrike" kern="1200" cap="none" spc="0" normalizeH="0" baseline="0" noProof="0" dirty="0">
                  <a:ln>
                    <a:noFill/>
                  </a:ln>
                  <a:solidFill>
                    <a:schemeClr val="dk1"/>
                  </a:solidFill>
                  <a:effectLst/>
                  <a:uLnTx/>
                  <a:uFillTx/>
                </a:endParaRP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20130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Example :</a:t>
            </a:r>
            <a:r>
              <a:rPr lang="en-US" sz="2200" dirty="0"/>
              <a:t> What are the expected frequencies of the contingency tables given below:</a:t>
            </a:r>
          </a:p>
          <a:p>
            <a:pPr marL="0" indent="0">
              <a:buNone/>
            </a:pPr>
            <a:r>
              <a:rPr lang="en-US" sz="2200" dirty="0"/>
              <a:t>Observed frequency</a:t>
            </a:r>
            <a:r>
              <a:rPr lang="en-US" sz="2200" dirty="0" smtClean="0"/>
              <a:t>:</a:t>
            </a:r>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r>
              <a:rPr lang="en-US" sz="2200" dirty="0"/>
              <a:t>Expected frequency:</a:t>
            </a:r>
          </a:p>
          <a:p>
            <a:pPr marL="0" indent="0">
              <a:buNone/>
            </a:pPr>
            <a:endParaRPr lang="en-US" sz="2200" dirty="0" smtClean="0"/>
          </a:p>
          <a:p>
            <a:pPr mar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C9018CB9-541D-4C38-9A9E-38094B270F39}"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03450"/>
            <a:ext cx="6248400" cy="122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Down Arrow 8"/>
          <p:cNvSpPr/>
          <p:nvPr/>
        </p:nvSpPr>
        <p:spPr>
          <a:xfrm>
            <a:off x="3276600" y="3276600"/>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916" y="4255008"/>
            <a:ext cx="6096000" cy="132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1"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Chi Square Test(</a:t>
                </a:r>
                <a14:m>
                  <m:oMath xmlns:m="http://schemas.openxmlformats.org/officeDocument/2006/math">
                    <m:sSup>
                      <m:sSupPr>
                        <m:ctrlPr>
                          <a:rPr lang="en-US" sz="3000" b="1" i="1">
                            <a:latin typeface="Cambria Math" panose="02040503050406030204" pitchFamily="18" charset="0"/>
                          </a:rPr>
                        </m:ctrlPr>
                      </m:sSupPr>
                      <m:e>
                        <m:r>
                          <a:rPr lang="en-US" sz="3000" b="1" i="1">
                            <a:latin typeface="Cambria Math"/>
                            <a:ea typeface="Cambria Math"/>
                          </a:rPr>
                          <m:t>𝝌</m:t>
                        </m:r>
                      </m:e>
                      <m:sup>
                        <m:r>
                          <a:rPr lang="en-US" sz="3000" b="1" i="1">
                            <a:latin typeface="Cambria Math"/>
                          </a:rPr>
                          <m:t>𝟐</m:t>
                        </m:r>
                      </m:sup>
                    </m:sSup>
                  </m:oMath>
                </a14:m>
                <a:r>
                  <a:rPr lang="en-US" sz="3000" b="1" dirty="0"/>
                  <a:t>)</a:t>
                </a:r>
                <a:r>
                  <a:rPr lang="en-US" sz="3000" b="1" noProof="0" dirty="0" smtClean="0"/>
                  <a:t>(CO4)</a:t>
                </a:r>
                <a:endParaRPr kumimoji="0" lang="en-US" sz="3000" b="1" i="0" u="none" strike="noStrike" kern="1200" cap="none" spc="0" normalizeH="0" baseline="0" noProof="0" dirty="0">
                  <a:ln>
                    <a:noFill/>
                  </a:ln>
                  <a:solidFill>
                    <a:schemeClr val="dk1"/>
                  </a:solidFill>
                  <a:effectLst/>
                  <a:uLnTx/>
                  <a:uFillTx/>
                </a:endParaRPr>
              </a:p>
            </p:txBody>
          </p:sp>
        </mc:Choice>
        <mc:Fallback xmlns="">
          <p:sp>
            <p:nvSpPr>
              <p:cNvPr id="11"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51800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a:t>Example :</a:t>
                </a:r>
                <a:r>
                  <a:rPr lang="en-US" sz="2200" dirty="0"/>
                  <a:t>To test the effectiveness of inoculation against cholera, the following table was obtained:</a:t>
                </a:r>
              </a:p>
              <a:p>
                <a:endParaRPr lang="en-US" sz="2200" dirty="0"/>
              </a:p>
              <a:p>
                <a:endParaRPr lang="en-US" sz="2200" dirty="0"/>
              </a:p>
              <a:p>
                <a:endParaRPr lang="en-US" sz="2200" dirty="0"/>
              </a:p>
              <a:p>
                <a:endParaRPr lang="en-US" sz="2200" dirty="0"/>
              </a:p>
              <a:p>
                <a:endParaRPr lang="en-US" sz="2200" dirty="0"/>
              </a:p>
              <a:p>
                <a:pPr marL="0" indent="0">
                  <a:buNone/>
                </a:pPr>
                <a:r>
                  <a:rPr lang="en-US" sz="2200" dirty="0"/>
                  <a:t>( figures represent the number of persons.)</a:t>
                </a:r>
              </a:p>
              <a:p>
                <a:pPr marL="0" indent="0">
                  <a:buNone/>
                </a:pPr>
                <a:r>
                  <a:rPr lang="en-US" sz="2200" dirty="0"/>
                  <a:t>Use </a:t>
                </a:r>
                <a14:m>
                  <m:oMath xmlns:m="http://schemas.openxmlformats.org/officeDocument/2006/math">
                    <m:sSup>
                      <m:sSupPr>
                        <m:ctrlPr>
                          <a:rPr lang="en-US" sz="2200" i="1">
                            <a:latin typeface="Cambria Math" panose="02040503050406030204" pitchFamily="18" charset="0"/>
                          </a:rPr>
                        </m:ctrlPr>
                      </m:sSupPr>
                      <m:e>
                        <m:r>
                          <a:rPr lang="en-US" sz="2200" i="1">
                            <a:latin typeface="Cambria Math"/>
                            <a:ea typeface="Cambria Math"/>
                          </a:rPr>
                          <m:t>𝜒</m:t>
                        </m:r>
                      </m:e>
                      <m:sup>
                        <m:r>
                          <a:rPr lang="en-US" sz="2200" i="1">
                            <a:latin typeface="Cambria Math"/>
                          </a:rPr>
                          <m:t>2</m:t>
                        </m:r>
                      </m:sup>
                    </m:sSup>
                  </m:oMath>
                </a14:m>
                <a:r>
                  <a:rPr lang="en-US" sz="2200" dirty="0"/>
                  <a:t> test to defend or refute the statement that the inoculation prevents attack from cholera.</a:t>
                </a:r>
              </a:p>
              <a:p>
                <a:pPr marL="0" indent="0">
                  <a:buNone/>
                </a:pPr>
                <a:r>
                  <a:rPr lang="en-US" sz="2200" dirty="0" smtClean="0"/>
                  <a:t>Solution </a:t>
                </a: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m:t>
                        </m:r>
                      </m:sub>
                    </m:sSub>
                    <m:r>
                      <a:rPr lang="en-US" sz="2200" i="1">
                        <a:latin typeface="Cambria Math"/>
                      </a:rPr>
                      <m:t>:</m:t>
                    </m:r>
                  </m:oMath>
                </a14:m>
                <a:r>
                  <a:rPr lang="en-US" sz="2200" dirty="0"/>
                  <a:t>the inoculation  does not prevents attack from cholera.</a:t>
                </a:r>
              </a:p>
              <a:p>
                <a:endParaRPr lang="en-US" sz="2200" dirty="0"/>
              </a:p>
              <a:p>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246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83438AAD-8FA4-4929-AAE7-EB65EE77FDB7}"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28800"/>
            <a:ext cx="6096000"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Chi Square Test(</a:t>
                </a:r>
                <a14:m>
                  <m:oMath xmlns:m="http://schemas.openxmlformats.org/officeDocument/2006/math">
                    <m:sSup>
                      <m:sSupPr>
                        <m:ctrlPr>
                          <a:rPr lang="en-US" sz="3000" b="1" i="1">
                            <a:latin typeface="Cambria Math" panose="02040503050406030204" pitchFamily="18" charset="0"/>
                          </a:rPr>
                        </m:ctrlPr>
                      </m:sSupPr>
                      <m:e>
                        <m:r>
                          <a:rPr lang="en-US" sz="3000" b="1" i="1">
                            <a:latin typeface="Cambria Math"/>
                            <a:ea typeface="Cambria Math"/>
                          </a:rPr>
                          <m:t>𝝌</m:t>
                        </m:r>
                      </m:e>
                      <m:sup>
                        <m:r>
                          <a:rPr lang="en-US" sz="3000" b="1" i="1">
                            <a:latin typeface="Cambria Math"/>
                          </a:rPr>
                          <m:t>𝟐</m:t>
                        </m:r>
                      </m:sup>
                    </m:sSup>
                  </m:oMath>
                </a14:m>
                <a:r>
                  <a:rPr lang="en-US" sz="3000" b="1" dirty="0"/>
                  <a:t>)</a:t>
                </a:r>
                <a:r>
                  <a:rPr lang="en-US" sz="3000" b="1" noProof="0" dirty="0" smtClean="0"/>
                  <a:t>(CO4)</a:t>
                </a:r>
                <a:endParaRPr kumimoji="0" lang="en-US" sz="3000" b="1" i="0" u="none" strike="noStrike" kern="1200" cap="none" spc="0" normalizeH="0" baseline="0" noProof="0" dirty="0">
                  <a:ln>
                    <a:noFill/>
                  </a:ln>
                  <a:solidFill>
                    <a:schemeClr val="dk1"/>
                  </a:solidFill>
                  <a:effectLst/>
                  <a:uLnTx/>
                  <a:uFillTx/>
                </a:endParaRP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13243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1000"/>
                                        <p:tgtEl>
                                          <p:spTgt spid="3">
                                            <p:txEl>
                                              <p:pRg st="7" end="7"/>
                                            </p:txEl>
                                          </p:spTgt>
                                        </p:tgtEl>
                                      </p:cBhvr>
                                    </p:animEffect>
                                    <p:anim calcmode="lin" valueType="num">
                                      <p:cBhvr>
                                        <p:cTn id="2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1000"/>
                                        <p:tgtEl>
                                          <p:spTgt spid="3">
                                            <p:txEl>
                                              <p:pRg st="8" end="8"/>
                                            </p:txEl>
                                          </p:spTgt>
                                        </p:tgtEl>
                                      </p:cBhvr>
                                    </p:animEffect>
                                    <p:anim calcmode="lin" valueType="num">
                                      <p:cBhvr>
                                        <p:cTn id="2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B63118E-35A3-4E07-9730-FCDE35A8A8CF}" type="datetime1">
              <a:rPr lang="en-US" b="1" smtClean="0"/>
              <a:t>10/18/2021</a:t>
            </a:fld>
            <a:endParaRPr lang="en-US" b="1"/>
          </a:p>
        </p:txBody>
      </p:sp>
      <p:sp>
        <p:nvSpPr>
          <p:cNvPr id="5" name="Footer Placeholder 4"/>
          <p:cNvSpPr>
            <a:spLocks noGrp="1"/>
          </p:cNvSpPr>
          <p:nvPr>
            <p:ph type="ftr" sz="quarter" idx="11"/>
          </p:nvPr>
        </p:nvSpPr>
        <p:spPr>
          <a:xfrm>
            <a:off x="2514600" y="6356350"/>
            <a:ext cx="5029200" cy="365125"/>
          </a:xfrm>
        </p:spPr>
        <p:txBody>
          <a:bodyPr/>
          <a:lstStyle/>
          <a:p>
            <a:r>
              <a:rPr lang="en-US" b="1" dirty="0" smtClean="0"/>
              <a:t>      AIML/AI/DS      Unit NO IV</a:t>
            </a:r>
            <a:endParaRPr lang="en-US" b="1" dirty="0"/>
          </a:p>
        </p:txBody>
      </p:sp>
      <p:sp>
        <p:nvSpPr>
          <p:cNvPr id="6" name="Slide Number Placeholder 5"/>
          <p:cNvSpPr>
            <a:spLocks noGrp="1"/>
          </p:cNvSpPr>
          <p:nvPr>
            <p:ph type="sldNum" sz="quarter" idx="12"/>
          </p:nvPr>
        </p:nvSpPr>
        <p:spPr/>
        <p:txBody>
          <a:bodyPr/>
          <a:lstStyle/>
          <a:p>
            <a:fld id="{B6F15528-21DE-4FAA-801E-634DDDAF4B2B}" type="slidenum">
              <a:rPr lang="en-US" b="1" smtClean="0"/>
              <a:pPr/>
              <a:t>8</a:t>
            </a:fld>
            <a:endParaRPr lang="en-US" b="1"/>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Program O</a:t>
            </a:r>
            <a:r>
              <a:rPr kumimoji="0" lang="en-US" sz="3000" b="1" i="0" u="none" strike="noStrike" kern="1200" cap="none" spc="0" normalizeH="0" noProof="0" dirty="0" err="1" smtClean="0">
                <a:ln>
                  <a:noFill/>
                </a:ln>
                <a:solidFill>
                  <a:schemeClr val="dk1"/>
                </a:solidFill>
                <a:effectLst/>
                <a:uLnTx/>
                <a:uFillTx/>
              </a:rPr>
              <a:t>utcomes</a:t>
            </a:r>
            <a:endParaRPr kumimoji="0" lang="en-US" sz="3000" b="1" i="0" u="none" strike="noStrike" kern="1200" cap="none" spc="0" normalizeH="0" baseline="0" noProof="0" dirty="0">
              <a:ln>
                <a:noFill/>
              </a:ln>
              <a:solidFill>
                <a:schemeClr val="dk1"/>
              </a:solidFill>
              <a:effectLst/>
              <a:uLnTx/>
              <a:uFillTx/>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8829" y="1143000"/>
            <a:ext cx="6918741"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0565787"/>
      </p:ext>
    </p:extLst>
  </p:cSld>
  <p:clrMapOvr>
    <a:masterClrMapping/>
  </p:clrMapOvr>
  <p:transition spd="slow">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Expected </a:t>
                </a:r>
                <a:r>
                  <a:rPr lang="en-US" sz="2200" dirty="0" smtClean="0"/>
                  <a:t>frequencies</a:t>
                </a:r>
              </a:p>
              <a:p>
                <a:pPr marL="0" indent="0">
                  <a:buNone/>
                </a:pPr>
                <a:endParaRPr lang="en-US" sz="2200" dirty="0"/>
              </a:p>
              <a:p>
                <a:pPr marL="0" indent="0">
                  <a:buNone/>
                </a:pPr>
                <a:endParaRPr lang="en-US" sz="2200" dirty="0"/>
              </a:p>
              <a:p>
                <a:endParaRPr lang="en-US" sz="2200" dirty="0"/>
              </a:p>
              <a:p>
                <a:endParaRPr lang="en-US" sz="2200" dirty="0"/>
              </a:p>
              <a:p>
                <a:pPr marL="0" indent="0">
                  <a:buNone/>
                </a:pPr>
                <a:endParaRPr lang="en-US" sz="2200" dirty="0" smtClean="0"/>
              </a:p>
              <a:p>
                <a:pPr marL="0" indent="0">
                  <a:buNone/>
                </a:pPr>
                <a:r>
                  <a:rPr lang="en-US" sz="2200" dirty="0" smtClean="0"/>
                  <a:t>Calculate </a:t>
                </a:r>
                <a:r>
                  <a:rPr lang="en-US" sz="2200" dirty="0"/>
                  <a:t>the statistic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oMath>
                </a14:m>
                <a:endParaRPr lang="en-US" sz="2200" dirty="0" smtClean="0"/>
              </a:p>
              <a:p>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5444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CE43D6C-782E-4337-81D2-8358A6783C64}"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1676400"/>
            <a:ext cx="67849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962400"/>
            <a:ext cx="6102350"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Chi Square Test(</a:t>
                </a:r>
                <a14:m>
                  <m:oMath xmlns:m="http://schemas.openxmlformats.org/officeDocument/2006/math">
                    <m:sSup>
                      <m:sSupPr>
                        <m:ctrlPr>
                          <a:rPr lang="en-US" sz="3000" b="1" i="1">
                            <a:latin typeface="Cambria Math" panose="02040503050406030204" pitchFamily="18" charset="0"/>
                          </a:rPr>
                        </m:ctrlPr>
                      </m:sSupPr>
                      <m:e>
                        <m:r>
                          <a:rPr lang="en-US" sz="3000" b="1" i="1">
                            <a:latin typeface="Cambria Math"/>
                            <a:ea typeface="Cambria Math"/>
                          </a:rPr>
                          <m:t>𝝌</m:t>
                        </m:r>
                      </m:e>
                      <m:sup>
                        <m:r>
                          <a:rPr lang="en-US" sz="3000" b="1" i="1">
                            <a:latin typeface="Cambria Math"/>
                          </a:rPr>
                          <m:t>𝟐</m:t>
                        </m:r>
                      </m:sup>
                    </m:sSup>
                  </m:oMath>
                </a14:m>
                <a:r>
                  <a:rPr lang="en-US" sz="3000" b="1" dirty="0"/>
                  <a:t>)</a:t>
                </a:r>
                <a:r>
                  <a:rPr lang="en-US" sz="3000" b="1" noProof="0" dirty="0" smtClean="0"/>
                  <a:t>(CO4)</a:t>
                </a:r>
                <a:endParaRPr kumimoji="0" lang="en-US" sz="3000" b="1" i="0" u="none" strike="noStrike" kern="1200" cap="none" spc="0" normalizeH="0" baseline="0" noProof="0" dirty="0">
                  <a:ln>
                    <a:noFill/>
                  </a:ln>
                  <a:solidFill>
                    <a:schemeClr val="dk1"/>
                  </a:solidFill>
                  <a:effectLst/>
                  <a:uLnTx/>
                  <a:uFillTx/>
                </a:endParaRPr>
              </a:p>
            </p:txBody>
          </p:sp>
        </mc:Choice>
        <mc:Fallback xmlns="">
          <p:sp>
            <p:nvSpPr>
              <p:cNvPr id="10"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19458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a:ea typeface="Cambria Math"/>
                          </a:rPr>
                          <m:t>𝜒</m:t>
                        </m:r>
                        <m:r>
                          <a:rPr lang="en-US" sz="2200" i="1">
                            <a:latin typeface="Cambria Math"/>
                            <a:ea typeface="Cambria Math"/>
                          </a:rPr>
                          <m:t>2</m:t>
                        </m:r>
                      </m:e>
                      <m:sub>
                        <m:r>
                          <a:rPr lang="en-US" sz="2200" i="1">
                            <a:latin typeface="Cambria Math"/>
                          </a:rPr>
                          <m:t>𝑐𝑎𝑙</m:t>
                        </m:r>
                      </m:sub>
                      <m:sup/>
                    </m:sSubSup>
                  </m:oMath>
                </a14:m>
                <a:r>
                  <a:rPr lang="en-US" sz="2200" dirty="0"/>
                  <a:t>= </a:t>
                </a:r>
                <a14:m>
                  <m:oMath xmlns:m="http://schemas.openxmlformats.org/officeDocument/2006/math">
                    <m:nary>
                      <m:naryPr>
                        <m:chr m:val="∑"/>
                        <m:subHide m:val="on"/>
                        <m:supHide m:val="on"/>
                        <m:ctrlPr>
                          <a:rPr lang="en-US" sz="2200" b="1" i="1">
                            <a:latin typeface="Cambria Math" panose="02040503050406030204" pitchFamily="18" charset="0"/>
                            <a:ea typeface="Cambria Math"/>
                          </a:rPr>
                        </m:ctrlPr>
                      </m:naryPr>
                      <m:sub/>
                      <m:sup/>
                      <m:e>
                        <m:f>
                          <m:fPr>
                            <m:ctrlPr>
                              <a:rPr lang="en-US" sz="2200" b="1" i="1">
                                <a:latin typeface="Cambria Math" panose="02040503050406030204" pitchFamily="18" charset="0"/>
                                <a:ea typeface="Cambria Math"/>
                              </a:rPr>
                            </m:ctrlPr>
                          </m:fPr>
                          <m:num>
                            <m:sSup>
                              <m:sSupPr>
                                <m:ctrlPr>
                                  <a:rPr lang="en-US" sz="2200" b="1" i="1">
                                    <a:latin typeface="Cambria Math" panose="02040503050406030204" pitchFamily="18" charset="0"/>
                                    <a:ea typeface="Cambria Math"/>
                                  </a:rPr>
                                </m:ctrlPr>
                              </m:sSupPr>
                              <m:e>
                                <m:d>
                                  <m:dPr>
                                    <m:ctrlPr>
                                      <a:rPr lang="en-US" sz="2200" b="1" i="1">
                                        <a:latin typeface="Cambria Math" panose="02040503050406030204" pitchFamily="18" charset="0"/>
                                        <a:ea typeface="Cambria Math"/>
                                      </a:rPr>
                                    </m:ctrlPr>
                                  </m:dPr>
                                  <m:e>
                                    <m:r>
                                      <a:rPr lang="en-US" sz="2200" b="1" i="1">
                                        <a:latin typeface="Cambria Math"/>
                                        <a:ea typeface="Cambria Math"/>
                                      </a:rPr>
                                      <m:t>𝑶𝒊</m:t>
                                    </m:r>
                                    <m:r>
                                      <a:rPr lang="en-US" sz="2200" b="1" i="1">
                                        <a:latin typeface="Cambria Math"/>
                                        <a:ea typeface="Cambria Math"/>
                                      </a:rPr>
                                      <m:t>−</m:t>
                                    </m:r>
                                    <m:r>
                                      <a:rPr lang="en-US" sz="2200" b="1" i="1">
                                        <a:latin typeface="Cambria Math"/>
                                        <a:ea typeface="Cambria Math"/>
                                      </a:rPr>
                                      <m:t>𝑬𝒊</m:t>
                                    </m:r>
                                  </m:e>
                                </m:d>
                              </m:e>
                              <m:sup>
                                <m:r>
                                  <a:rPr lang="en-US" sz="2200" b="1" i="1">
                                    <a:latin typeface="Cambria Math"/>
                                    <a:ea typeface="Cambria Math"/>
                                  </a:rPr>
                                  <m:t>𝟐</m:t>
                                </m:r>
                              </m:sup>
                            </m:sSup>
                          </m:num>
                          <m:den>
                            <m:r>
                              <a:rPr lang="en-US" sz="2200" b="1" i="1">
                                <a:latin typeface="Cambria Math"/>
                                <a:ea typeface="Cambria Math"/>
                              </a:rPr>
                              <m:t>𝑬𝒊</m:t>
                            </m:r>
                          </m:den>
                        </m:f>
                      </m:e>
                    </m:nary>
                  </m:oMath>
                </a14:m>
                <a:r>
                  <a:rPr lang="en-US" sz="2200" dirty="0"/>
                  <a:t> =</a:t>
                </a:r>
                <a:r>
                  <a:rPr lang="en-US" sz="2200" dirty="0" smtClean="0"/>
                  <a:t>4.8863</a:t>
                </a:r>
              </a:p>
              <a:p>
                <a:pPr marL="0" indent="0">
                  <a:buNone/>
                </a:pPr>
                <a:r>
                  <a:rPr lang="en-US" sz="2200" dirty="0"/>
                  <a:t>The tabulated  </a:t>
                </a:r>
                <a14:m>
                  <m:oMath xmlns:m="http://schemas.openxmlformats.org/officeDocument/2006/math">
                    <m:sSubSup>
                      <m:sSubSupPr>
                        <m:ctrlPr>
                          <a:rPr lang="en-US" sz="2200" i="1">
                            <a:latin typeface="Cambria Math" panose="02040503050406030204" pitchFamily="18" charset="0"/>
                          </a:rPr>
                        </m:ctrlPr>
                      </m:sSubSupPr>
                      <m:e>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e>
                      <m:sub>
                        <m:r>
                          <a:rPr lang="en-US" sz="2200" i="1">
                            <a:latin typeface="Cambria Math"/>
                          </a:rPr>
                          <m:t>0.05</m:t>
                        </m:r>
                      </m:sub>
                      <m:sup/>
                    </m:sSubSup>
                  </m:oMath>
                </a14:m>
                <a:r>
                  <a:rPr lang="en-US" sz="2200" dirty="0"/>
                  <a:t>for (2-1)(2-1) </a:t>
                </a:r>
                <a:r>
                  <a:rPr lang="en-US" sz="2200" dirty="0" err="1"/>
                  <a:t>d.f.</a:t>
                </a:r>
                <a:r>
                  <a:rPr lang="en-US" sz="2200" dirty="0"/>
                  <a:t>= 3.841</a:t>
                </a:r>
              </a:p>
              <a:p>
                <a:pPr marL="0" indent="0">
                  <a:buNone/>
                </a:pPr>
                <a:r>
                  <a:rPr lang="en-US" sz="2200" b="1" dirty="0"/>
                  <a:t>Conclusion:</a:t>
                </a:r>
                <a:r>
                  <a:rPr lang="en-US" sz="2200" dirty="0"/>
                  <a:t> since calculate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a:ea typeface="Cambria Math"/>
                          </a:rPr>
                          <m:t>𝝌</m:t>
                        </m:r>
                      </m:e>
                      <m:sup>
                        <m:r>
                          <a:rPr lang="en-US" sz="2200" b="1" i="1">
                            <a:latin typeface="Cambria Math"/>
                          </a:rPr>
                          <m:t>𝟐</m:t>
                        </m:r>
                      </m:sup>
                    </m:sSup>
                  </m:oMath>
                </a14:m>
                <a:r>
                  <a:rPr lang="en-US" sz="2200" dirty="0"/>
                  <a:t>is much greater than the tabulated value, it is highly significant and null hypothesis  is rejected  at 5% of level of significance. Hence we defend the statement that inoculation  prevents attack from cholera.</a:t>
                </a:r>
              </a:p>
              <a:p>
                <a:endParaRPr lang="en-US" sz="2200" dirty="0"/>
              </a:p>
              <a:p>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29E6F490-FAB3-4748-9DF0-B6F6488E2AB9}"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mc:AlternateContent xmlns:mc="http://schemas.openxmlformats.org/markup-compatibility/2006" xmlns:a14="http://schemas.microsoft.com/office/drawing/2010/main">
        <mc:Choice Requires="a14">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dirty="0"/>
                  <a:t>Chi Square Test(</a:t>
                </a:r>
                <a14:m>
                  <m:oMath xmlns:m="http://schemas.openxmlformats.org/officeDocument/2006/math">
                    <m:sSup>
                      <m:sSupPr>
                        <m:ctrlPr>
                          <a:rPr lang="en-US" sz="3000" b="1" i="1">
                            <a:latin typeface="Cambria Math" panose="02040503050406030204" pitchFamily="18" charset="0"/>
                          </a:rPr>
                        </m:ctrlPr>
                      </m:sSupPr>
                      <m:e>
                        <m:r>
                          <a:rPr lang="en-US" sz="3000" b="1" i="1">
                            <a:latin typeface="Cambria Math"/>
                            <a:ea typeface="Cambria Math"/>
                          </a:rPr>
                          <m:t>𝝌</m:t>
                        </m:r>
                      </m:e>
                      <m:sup>
                        <m:r>
                          <a:rPr lang="en-US" sz="3000" b="1" i="1">
                            <a:latin typeface="Cambria Math"/>
                          </a:rPr>
                          <m:t>𝟐</m:t>
                        </m:r>
                      </m:sup>
                    </m:sSup>
                  </m:oMath>
                </a14:m>
                <a:r>
                  <a:rPr lang="en-US" sz="3000" b="1" dirty="0"/>
                  <a:t>)</a:t>
                </a:r>
                <a:r>
                  <a:rPr lang="en-US" sz="3000" b="1" noProof="0" dirty="0" smtClean="0"/>
                  <a:t>(CO4)</a:t>
                </a:r>
                <a:endParaRPr kumimoji="0" lang="en-US" sz="3000" b="1" i="0" u="none" strike="noStrike" kern="1200" cap="none" spc="0" normalizeH="0" baseline="0" noProof="0" dirty="0">
                  <a:ln>
                    <a:noFill/>
                  </a:ln>
                  <a:solidFill>
                    <a:schemeClr val="dk1"/>
                  </a:solidFill>
                  <a:effectLst/>
                  <a:uLnTx/>
                  <a:uFillTx/>
                </a:endParaRPr>
              </a:p>
            </p:txBody>
          </p:sp>
        </mc:Choice>
        <mc:Fallback xmlns="">
          <p:sp>
            <p:nvSpPr>
              <p:cNvPr id="9"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255067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lvl="0" indent="0">
              <a:buNone/>
            </a:pPr>
            <a:r>
              <a:rPr lang="en-US" sz="2200" dirty="0" smtClean="0"/>
              <a:t>Q1 The </a:t>
            </a:r>
            <a:r>
              <a:rPr lang="en-US" sz="2200" dirty="0"/>
              <a:t>following figures relate to the production in kg of three varieties I, II, III of wheat shown in 12 plots</a:t>
            </a:r>
            <a:r>
              <a:rPr lang="en-US" sz="2200" dirty="0" smtClean="0"/>
              <a:t>:</a:t>
            </a:r>
          </a:p>
          <a:p>
            <a:pPr marL="0" lvl="0" indent="0">
              <a:buNone/>
            </a:pPr>
            <a:endParaRPr lang="en-US" sz="2200" dirty="0"/>
          </a:p>
          <a:p>
            <a:pPr marL="0" lvl="0" indent="0">
              <a:buNone/>
            </a:pPr>
            <a:endParaRPr lang="en-US" sz="2200" dirty="0" smtClean="0"/>
          </a:p>
          <a:p>
            <a:pPr marL="0" lvl="0" indent="0">
              <a:buNone/>
            </a:pPr>
            <a:endParaRPr lang="en-US" sz="2200" dirty="0"/>
          </a:p>
          <a:p>
            <a:pPr marL="0" lvl="0" indent="0">
              <a:buNone/>
            </a:pPr>
            <a:endParaRPr lang="en-US" sz="2200" dirty="0" smtClean="0"/>
          </a:p>
          <a:p>
            <a:pPr marL="0" indent="0">
              <a:buNone/>
            </a:pPr>
            <a:r>
              <a:rPr lang="en-US" sz="2200" dirty="0"/>
              <a:t>Is there any significant difference in the production of three varieties? Given the tabulated value is 4.26 at 5% level of significance. 				         </a:t>
            </a:r>
          </a:p>
          <a:p>
            <a:pPr marL="0" lvl="0" indent="0">
              <a:buNone/>
            </a:pPr>
            <a:endParaRPr lang="en-US" sz="2200" dirty="0" smtClean="0"/>
          </a:p>
          <a:p>
            <a:pPr marL="0" lvl="0" indent="0">
              <a:buNone/>
            </a:pPr>
            <a:endParaRPr lang="en-US" sz="2200" dirty="0"/>
          </a:p>
          <a:p>
            <a:pPr marL="0" lv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A5E8AE9E-BAE8-4D9A-9372-461B0B56D22D}"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IV</a:t>
            </a:r>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490936035"/>
              </p:ext>
            </p:extLst>
          </p:nvPr>
        </p:nvGraphicFramePr>
        <p:xfrm>
          <a:off x="609599" y="2286000"/>
          <a:ext cx="7543800" cy="1051560"/>
        </p:xfrm>
        <a:graphic>
          <a:graphicData uri="http://schemas.openxmlformats.org/drawingml/2006/table">
            <a:tbl>
              <a:tblPr firstRow="1" firstCol="1" bandRow="1">
                <a:tableStyleId>{5C22544A-7EE6-4342-B048-85BDC9FD1C3A}</a:tableStyleId>
              </a:tblPr>
              <a:tblGrid>
                <a:gridCol w="2074790"/>
                <a:gridCol w="1093802"/>
                <a:gridCol w="1093802"/>
                <a:gridCol w="1093802"/>
                <a:gridCol w="1093802"/>
                <a:gridCol w="1093802"/>
              </a:tblGrid>
              <a:tr h="167640">
                <a:tc>
                  <a:txBody>
                    <a:bodyPr/>
                    <a:lstStyle/>
                    <a:p>
                      <a:pPr marL="0" marR="0" algn="ctr">
                        <a:lnSpc>
                          <a:spcPct val="115000"/>
                        </a:lnSpc>
                        <a:spcBef>
                          <a:spcPts val="0"/>
                        </a:spcBef>
                        <a:spcAft>
                          <a:spcPts val="0"/>
                        </a:spcAft>
                        <a:tabLst>
                          <a:tab pos="495300" algn="l"/>
                          <a:tab pos="628650" algn="l"/>
                        </a:tabLst>
                      </a:pPr>
                      <a:r>
                        <a:rPr lang="en-US" sz="2000" dirty="0">
                          <a:effectLst/>
                        </a:rPr>
                        <a:t>Variety I</a:t>
                      </a:r>
                      <a:endParaRPr lang="en-US" sz="2000" dirty="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495300" algn="l"/>
                          <a:tab pos="628650" algn="l"/>
                        </a:tabLst>
                      </a:pPr>
                      <a:r>
                        <a:rPr lang="en-US" sz="2000" dirty="0">
                          <a:effectLst/>
                        </a:rPr>
                        <a:t>14</a:t>
                      </a:r>
                      <a:endParaRPr lang="en-US" sz="2000" dirty="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495300" algn="l"/>
                          <a:tab pos="628650" algn="l"/>
                        </a:tabLst>
                      </a:pPr>
                      <a:r>
                        <a:rPr lang="en-US" sz="2000" dirty="0">
                          <a:effectLst/>
                        </a:rPr>
                        <a:t>16</a:t>
                      </a:r>
                      <a:endParaRPr lang="en-US" sz="2000" dirty="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495300" algn="l"/>
                          <a:tab pos="628650" algn="l"/>
                        </a:tabLst>
                      </a:pPr>
                      <a:r>
                        <a:rPr lang="en-US" sz="2000" dirty="0">
                          <a:effectLst/>
                        </a:rPr>
                        <a:t>18</a:t>
                      </a:r>
                      <a:endParaRPr lang="en-US" sz="2000" dirty="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495300" algn="l"/>
                          <a:tab pos="628650" algn="l"/>
                        </a:tabLst>
                      </a:pPr>
                      <a:r>
                        <a:rPr lang="en-US" sz="2000" dirty="0">
                          <a:effectLst/>
                        </a:rPr>
                        <a:t> </a:t>
                      </a:r>
                      <a:endParaRPr lang="en-US" sz="2000" dirty="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495300" algn="l"/>
                          <a:tab pos="628650" algn="l"/>
                        </a:tabLst>
                      </a:pPr>
                      <a:r>
                        <a:rPr lang="en-US" sz="2000" dirty="0">
                          <a:effectLst/>
                        </a:rPr>
                        <a:t> </a:t>
                      </a:r>
                      <a:endParaRPr lang="en-US" sz="2000" dirty="0">
                        <a:effectLst/>
                        <a:latin typeface="Calibri"/>
                        <a:ea typeface="Calibri"/>
                        <a:cs typeface="Mangal"/>
                      </a:endParaRPr>
                    </a:p>
                  </a:txBody>
                  <a:tcPr marL="68580" marR="68580" marT="0" marB="0"/>
                </a:tc>
              </a:tr>
              <a:tr h="167640">
                <a:tc>
                  <a:txBody>
                    <a:bodyPr/>
                    <a:lstStyle/>
                    <a:p>
                      <a:pPr marL="0" marR="0" algn="ctr">
                        <a:lnSpc>
                          <a:spcPct val="115000"/>
                        </a:lnSpc>
                        <a:spcBef>
                          <a:spcPts val="0"/>
                        </a:spcBef>
                        <a:spcAft>
                          <a:spcPts val="0"/>
                        </a:spcAft>
                        <a:tabLst>
                          <a:tab pos="495300" algn="l"/>
                          <a:tab pos="628650" algn="l"/>
                        </a:tabLst>
                      </a:pPr>
                      <a:r>
                        <a:rPr lang="en-US" sz="2000" dirty="0">
                          <a:effectLst/>
                        </a:rPr>
                        <a:t>Variety II</a:t>
                      </a:r>
                      <a:endParaRPr lang="en-US" sz="2000" dirty="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495300" algn="l"/>
                          <a:tab pos="628650" algn="l"/>
                        </a:tabLst>
                      </a:pPr>
                      <a:r>
                        <a:rPr lang="en-US" sz="2000">
                          <a:effectLst/>
                        </a:rPr>
                        <a:t>14</a:t>
                      </a:r>
                      <a:endParaRPr lang="en-US" sz="20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495300" algn="l"/>
                          <a:tab pos="628650" algn="l"/>
                        </a:tabLst>
                      </a:pPr>
                      <a:r>
                        <a:rPr lang="en-US" sz="2000">
                          <a:effectLst/>
                        </a:rPr>
                        <a:t>13</a:t>
                      </a:r>
                      <a:endParaRPr lang="en-US" sz="20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495300" algn="l"/>
                          <a:tab pos="628650" algn="l"/>
                        </a:tabLst>
                      </a:pPr>
                      <a:r>
                        <a:rPr lang="en-US" sz="2000">
                          <a:effectLst/>
                        </a:rPr>
                        <a:t>15</a:t>
                      </a:r>
                      <a:endParaRPr lang="en-US" sz="20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495300" algn="l"/>
                          <a:tab pos="628650" algn="l"/>
                        </a:tabLst>
                      </a:pPr>
                      <a:r>
                        <a:rPr lang="en-US" sz="2000" dirty="0">
                          <a:effectLst/>
                        </a:rPr>
                        <a:t>22</a:t>
                      </a:r>
                      <a:endParaRPr lang="en-US" sz="2000" dirty="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495300" algn="l"/>
                          <a:tab pos="628650" algn="l"/>
                        </a:tabLst>
                      </a:pPr>
                      <a:r>
                        <a:rPr lang="en-US" sz="2000" dirty="0">
                          <a:effectLst/>
                        </a:rPr>
                        <a:t> </a:t>
                      </a:r>
                      <a:endParaRPr lang="en-US" sz="2000" dirty="0">
                        <a:effectLst/>
                        <a:latin typeface="Calibri"/>
                        <a:ea typeface="Calibri"/>
                        <a:cs typeface="Mangal"/>
                      </a:endParaRPr>
                    </a:p>
                  </a:txBody>
                  <a:tcPr marL="68580" marR="68580" marT="0" marB="0"/>
                </a:tc>
              </a:tr>
              <a:tr h="167640">
                <a:tc>
                  <a:txBody>
                    <a:bodyPr/>
                    <a:lstStyle/>
                    <a:p>
                      <a:pPr marL="0" marR="0" algn="ctr">
                        <a:lnSpc>
                          <a:spcPct val="115000"/>
                        </a:lnSpc>
                        <a:spcBef>
                          <a:spcPts val="0"/>
                        </a:spcBef>
                        <a:spcAft>
                          <a:spcPts val="0"/>
                        </a:spcAft>
                        <a:tabLst>
                          <a:tab pos="495300" algn="l"/>
                          <a:tab pos="628650" algn="l"/>
                        </a:tabLst>
                      </a:pPr>
                      <a:r>
                        <a:rPr lang="en-US" sz="2000">
                          <a:effectLst/>
                        </a:rPr>
                        <a:t>Variety III</a:t>
                      </a:r>
                      <a:endParaRPr lang="en-US" sz="20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495300" algn="l"/>
                          <a:tab pos="628650" algn="l"/>
                        </a:tabLst>
                      </a:pPr>
                      <a:r>
                        <a:rPr lang="en-US" sz="2000">
                          <a:effectLst/>
                        </a:rPr>
                        <a:t>18</a:t>
                      </a:r>
                      <a:endParaRPr lang="en-US" sz="20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495300" algn="l"/>
                          <a:tab pos="628650" algn="l"/>
                        </a:tabLst>
                      </a:pPr>
                      <a:r>
                        <a:rPr lang="en-US" sz="2000">
                          <a:effectLst/>
                        </a:rPr>
                        <a:t>16</a:t>
                      </a:r>
                      <a:endParaRPr lang="en-US" sz="20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495300" algn="l"/>
                          <a:tab pos="628650" algn="l"/>
                        </a:tabLst>
                      </a:pPr>
                      <a:r>
                        <a:rPr lang="en-US" sz="2000">
                          <a:effectLst/>
                        </a:rPr>
                        <a:t>19</a:t>
                      </a:r>
                      <a:endParaRPr lang="en-US" sz="200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495300" algn="l"/>
                          <a:tab pos="628650" algn="l"/>
                        </a:tabLst>
                      </a:pPr>
                      <a:r>
                        <a:rPr lang="en-US" sz="2000" dirty="0">
                          <a:effectLst/>
                        </a:rPr>
                        <a:t>19</a:t>
                      </a:r>
                      <a:endParaRPr lang="en-US" sz="2000" dirty="0">
                        <a:effectLst/>
                        <a:latin typeface="Calibri"/>
                        <a:ea typeface="Calibri"/>
                        <a:cs typeface="Mangal"/>
                      </a:endParaRPr>
                    </a:p>
                  </a:txBody>
                  <a:tcPr marL="68580" marR="68580" marT="0" marB="0"/>
                </a:tc>
                <a:tc>
                  <a:txBody>
                    <a:bodyPr/>
                    <a:lstStyle/>
                    <a:p>
                      <a:pPr marL="0" marR="0" algn="ctr">
                        <a:lnSpc>
                          <a:spcPct val="115000"/>
                        </a:lnSpc>
                        <a:spcBef>
                          <a:spcPts val="0"/>
                        </a:spcBef>
                        <a:spcAft>
                          <a:spcPts val="0"/>
                        </a:spcAft>
                        <a:tabLst>
                          <a:tab pos="495300" algn="l"/>
                          <a:tab pos="628650" algn="l"/>
                        </a:tabLst>
                      </a:pPr>
                      <a:r>
                        <a:rPr lang="en-US" sz="2000" dirty="0">
                          <a:effectLst/>
                        </a:rPr>
                        <a:t>20</a:t>
                      </a:r>
                      <a:endParaRPr lang="en-US" sz="2000" dirty="0">
                        <a:effectLst/>
                        <a:latin typeface="Calibri"/>
                        <a:ea typeface="Calibri"/>
                        <a:cs typeface="Mangal"/>
                      </a:endParaRPr>
                    </a:p>
                  </a:txBody>
                  <a:tcPr marL="68580" marR="68580" marT="0" marB="0"/>
                </a:tc>
              </a:tr>
            </a:tbl>
          </a:graphicData>
        </a:graphic>
      </p:graphicFrame>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kumimoji="0" lang="en-US" sz="3000" b="1" i="0" u="none" strike="noStrike" kern="1200" cap="none" spc="0" normalizeH="0" baseline="0" noProof="0" dirty="0" smtClean="0">
                <a:ln>
                  <a:noFill/>
                </a:ln>
                <a:solidFill>
                  <a:schemeClr val="dk1"/>
                </a:solidFill>
                <a:effectLst/>
                <a:uLnTx/>
                <a:uFillTx/>
              </a:rPr>
              <a:t>Daily Quiz(CO4)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6481109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1000"/>
                                        <p:tgtEl>
                                          <p:spTgt spid="3">
                                            <p:txEl>
                                              <p:pRg st="5" end="5"/>
                                            </p:txEl>
                                          </p:spTgt>
                                        </p:tgtEl>
                                      </p:cBhvr>
                                    </p:animEffect>
                                    <p:anim calcmode="lin" valueType="num">
                                      <p:cBhvr>
                                        <p:cTn id="1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a:buFont typeface="Wingdings" pitchFamily="2" charset="2"/>
                  <a:buChar char="ü"/>
                </a:pPr>
                <a:r>
                  <a:rPr lang="en-US" sz="2200" dirty="0"/>
                  <a:t>Test of hypothesis</a:t>
                </a:r>
              </a:p>
              <a:p>
                <a:pPr>
                  <a:buFont typeface="Wingdings" pitchFamily="2" charset="2"/>
                  <a:buChar char="ü"/>
                </a:pPr>
                <a:r>
                  <a:rPr lang="en-US" sz="2200" dirty="0" smtClean="0"/>
                  <a:t>Test </a:t>
                </a:r>
                <a:r>
                  <a:rPr lang="en-US" sz="2200" dirty="0"/>
                  <a:t>of hypothesis about difference between two population </a:t>
                </a:r>
                <a:r>
                  <a:rPr lang="en-US" sz="2200" dirty="0" smtClean="0"/>
                  <a:t>mean</a:t>
                </a:r>
              </a:p>
              <a:p>
                <a:pPr>
                  <a:buFont typeface="Wingdings" pitchFamily="2" charset="2"/>
                  <a:buChar char="ü"/>
                </a:pPr>
                <a:r>
                  <a:rPr lang="en-US" sz="2200" dirty="0" smtClean="0">
                    <a:latin typeface="Times New Roman" pitchFamily="18" charset="0"/>
                    <a:cs typeface="Times New Roman" pitchFamily="18" charset="0"/>
                  </a:rPr>
                  <a:t>To </a:t>
                </a:r>
                <a:r>
                  <a:rPr lang="en-US" sz="2200" dirty="0">
                    <a:latin typeface="Times New Roman" pitchFamily="18" charset="0"/>
                    <a:cs typeface="Times New Roman" pitchFamily="18" charset="0"/>
                  </a:rPr>
                  <a:t>test the significance of the difference between the mean of two small samples</a:t>
                </a:r>
                <a:r>
                  <a:rPr lang="en-US" sz="2200" dirty="0" smtClean="0">
                    <a:latin typeface="Times New Roman" pitchFamily="18" charset="0"/>
                    <a:cs typeface="Times New Roman" pitchFamily="18" charset="0"/>
                  </a:rPr>
                  <a:t>.</a:t>
                </a:r>
              </a:p>
              <a:p>
                <a:pPr>
                  <a:buFont typeface="Wingdings" pitchFamily="2" charset="2"/>
                  <a:buChar char="ü"/>
                </a:pPr>
                <a14:m>
                  <m:oMath xmlns:m="http://schemas.openxmlformats.org/officeDocument/2006/math">
                    <m:sSup>
                      <m:sSupPr>
                        <m:ctrlPr>
                          <a:rPr lang="en-US" sz="2200" i="1">
                            <a:latin typeface="Cambria Math" panose="02040503050406030204" pitchFamily="18" charset="0"/>
                          </a:rPr>
                        </m:ctrlPr>
                      </m:sSupPr>
                      <m:e>
                        <m:r>
                          <a:rPr lang="en-US" sz="2200" i="1">
                            <a:latin typeface="Cambria Math"/>
                          </a:rPr>
                          <m:t>𝜒</m:t>
                        </m:r>
                      </m:e>
                      <m:sup>
                        <m:r>
                          <a:rPr lang="en-US" sz="2200" i="1">
                            <a:latin typeface="Cambria Math"/>
                          </a:rPr>
                          <m:t>2</m:t>
                        </m:r>
                      </m:sup>
                    </m:sSup>
                  </m:oMath>
                </a14:m>
                <a:r>
                  <a:rPr lang="en-US" sz="2200" dirty="0"/>
                  <a:t> test</a:t>
                </a:r>
                <a:endParaRPr lang="en-US" sz="2200" dirty="0">
                  <a:latin typeface="Times New Roman" pitchFamily="18" charset="0"/>
                  <a:cs typeface="Times New Roman" pitchFamily="18" charset="0"/>
                </a:endParaRPr>
              </a:p>
              <a:p>
                <a:pPr>
                  <a:buFont typeface="Wingdings" pitchFamily="2" charset="2"/>
                  <a:buChar char="ü"/>
                </a:pPr>
                <a:endParaRPr lang="en-US" sz="2200" dirty="0"/>
              </a:p>
              <a:p>
                <a:pPr marL="0" indent="0">
                  <a:buNone/>
                </a:pPr>
                <a:endParaRPr lang="en-US" sz="2200" dirty="0"/>
              </a:p>
              <a:p>
                <a:pPr>
                  <a:buFont typeface="Wingdings" pitchFamily="2" charset="2"/>
                  <a:buChar char="ü"/>
                </a:pPr>
                <a:endParaRPr lang="en-US" sz="2200" dirty="0"/>
              </a:p>
              <a:p>
                <a:pPr>
                  <a:buFont typeface="Wingdings" pitchFamily="2" charset="2"/>
                  <a:buChar char="ü"/>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D330807-ADF3-47F4-93CD-DD3285214AD2}"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smtClean="0"/>
              <a:t>Recap(CO4)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691168768"/>
      </p:ext>
    </p:extLst>
  </p:cSld>
  <p:clrMapOvr>
    <a:masterClrMapping/>
  </p:clrMapOvr>
  <p:transition spd="slow">
    <p:push di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b="1" dirty="0" smtClean="0"/>
              <a:t>Analysis of variance(</a:t>
            </a:r>
            <a:r>
              <a:rPr lang="en-US" sz="2400" b="1" spc="-55" dirty="0" smtClean="0">
                <a:latin typeface="Cambria" panose="02040503050406030204" pitchFamily="18" charset="0"/>
                <a:ea typeface="Cambria" panose="02040503050406030204" pitchFamily="18" charset="0"/>
              </a:rPr>
              <a:t>ANOVA)</a:t>
            </a:r>
            <a:endParaRPr lang="en-US" sz="2200" b="1" dirty="0" smtClean="0"/>
          </a:p>
          <a:p>
            <a:r>
              <a:rPr lang="en-US" sz="2200" dirty="0" smtClean="0"/>
              <a:t>Appropriately </a:t>
            </a:r>
            <a:r>
              <a:rPr lang="en-US" sz="2200" dirty="0"/>
              <a:t>interpret results of </a:t>
            </a:r>
            <a:r>
              <a:rPr lang="en-US" sz="2200" b="1" dirty="0"/>
              <a:t>analysis of variance</a:t>
            </a:r>
            <a:r>
              <a:rPr lang="en-US" sz="2200" dirty="0"/>
              <a:t> tests.</a:t>
            </a:r>
          </a:p>
          <a:p>
            <a:r>
              <a:rPr lang="en-US" sz="2200" dirty="0"/>
              <a:t>Distinguish between one and two factor </a:t>
            </a:r>
            <a:r>
              <a:rPr lang="en-US" sz="2200" b="1" dirty="0"/>
              <a:t>analysis of variance</a:t>
            </a:r>
            <a:r>
              <a:rPr lang="en-US" sz="2200" dirty="0"/>
              <a:t> tests.</a:t>
            </a:r>
          </a:p>
          <a:p>
            <a:r>
              <a:rPr lang="en-US" sz="2200" dirty="0"/>
              <a:t>Identify the appropriate hypothesis testing procedure based on type of outcome variable and number of samples.</a:t>
            </a:r>
          </a:p>
          <a:p>
            <a:endParaRPr lang="en-US" sz="2200" dirty="0"/>
          </a:p>
        </p:txBody>
      </p:sp>
      <p:sp>
        <p:nvSpPr>
          <p:cNvPr id="4" name="Date Placeholder 3"/>
          <p:cNvSpPr>
            <a:spLocks noGrp="1"/>
          </p:cNvSpPr>
          <p:nvPr>
            <p:ph type="dt" sz="half" idx="10"/>
          </p:nvPr>
        </p:nvSpPr>
        <p:spPr/>
        <p:txBody>
          <a:bodyPr/>
          <a:lstStyle/>
          <a:p>
            <a:fld id="{CD540E54-BE2D-457A-A81B-EDC190C1C029}"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5" dirty="0" smtClean="0">
                <a:latin typeface="Cambria" panose="02040503050406030204" pitchFamily="18" charset="0"/>
                <a:ea typeface="Cambria" panose="02040503050406030204" pitchFamily="18" charset="0"/>
              </a:rPr>
              <a:t>Topic objective </a:t>
            </a:r>
            <a:r>
              <a:rPr lang="en-US" sz="3000" b="1" spc="-55" dirty="0" smtClean="0">
                <a:latin typeface="Cambria" panose="02040503050406030204" pitchFamily="18" charset="0"/>
                <a:ea typeface="Cambria" panose="02040503050406030204" pitchFamily="18" charset="0"/>
              </a:rPr>
              <a:t>(</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0810861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spc="-5" dirty="0">
                <a:latin typeface="Cambria" panose="02040503050406030204" pitchFamily="18" charset="0"/>
                <a:ea typeface="Cambria" panose="02040503050406030204" pitchFamily="18" charset="0"/>
              </a:rPr>
              <a:t> Analysis of</a:t>
            </a:r>
            <a:r>
              <a:rPr lang="en-US" sz="2200" b="1" spc="-80" dirty="0">
                <a:latin typeface="Cambria" panose="02040503050406030204" pitchFamily="18" charset="0"/>
                <a:ea typeface="Cambria" panose="02040503050406030204" pitchFamily="18" charset="0"/>
              </a:rPr>
              <a:t> </a:t>
            </a:r>
            <a:r>
              <a:rPr lang="en-US" sz="2200" b="1" spc="-45" dirty="0">
                <a:latin typeface="Cambria" panose="02040503050406030204" pitchFamily="18" charset="0"/>
                <a:ea typeface="Cambria" panose="02040503050406030204" pitchFamily="18" charset="0"/>
              </a:rPr>
              <a:t>Variance  </a:t>
            </a:r>
            <a:r>
              <a:rPr lang="en-US" sz="2200" b="1" spc="-55" dirty="0">
                <a:latin typeface="Cambria" panose="02040503050406030204" pitchFamily="18" charset="0"/>
                <a:ea typeface="Cambria" panose="02040503050406030204" pitchFamily="18" charset="0"/>
              </a:rPr>
              <a:t>(ANOVA</a:t>
            </a:r>
            <a:r>
              <a:rPr lang="en-US" sz="2200" b="1" spc="-55" dirty="0" smtClean="0">
                <a:latin typeface="Cambria" panose="02040503050406030204" pitchFamily="18" charset="0"/>
                <a:ea typeface="Cambria" panose="02040503050406030204" pitchFamily="18" charset="0"/>
              </a:rPr>
              <a:t>)</a:t>
            </a:r>
          </a:p>
          <a:p>
            <a:pPr marL="0" indent="0">
              <a:buNone/>
            </a:pPr>
            <a:r>
              <a:rPr lang="en-US" sz="2200" b="1" spc="-5" dirty="0">
                <a:latin typeface="Cambria" panose="02040503050406030204" pitchFamily="18" charset="0"/>
                <a:ea typeface="Cambria" panose="02040503050406030204" pitchFamily="18" charset="0"/>
              </a:rPr>
              <a:t>One-Way ANOVA </a:t>
            </a:r>
            <a:r>
              <a:rPr lang="en-US" sz="2200" b="1" spc="-5" dirty="0" smtClean="0">
                <a:latin typeface="Cambria" panose="02040503050406030204" pitchFamily="18" charset="0"/>
                <a:ea typeface="Cambria" panose="02040503050406030204" pitchFamily="18" charset="0"/>
              </a:rPr>
              <a:t>Definition</a:t>
            </a:r>
          </a:p>
          <a:p>
            <a:r>
              <a:rPr lang="en-US" sz="2200" dirty="0" smtClean="0">
                <a:latin typeface="Cambria" panose="02040503050406030204" pitchFamily="18" charset="0"/>
                <a:ea typeface="Cambria" panose="02040503050406030204" pitchFamily="18" charset="0"/>
                <a:cs typeface="Arial"/>
              </a:rPr>
              <a:t>A </a:t>
            </a:r>
            <a:r>
              <a:rPr lang="en-US" sz="2200" spc="-5" dirty="0" smtClean="0">
                <a:latin typeface="Cambria" panose="02040503050406030204" pitchFamily="18" charset="0"/>
                <a:ea typeface="Cambria" panose="02040503050406030204" pitchFamily="18" charset="0"/>
                <a:cs typeface="Arial"/>
              </a:rPr>
              <a:t> </a:t>
            </a:r>
            <a:r>
              <a:rPr lang="en-US" sz="2200" spc="-5" dirty="0">
                <a:latin typeface="Cambria" panose="02040503050406030204" pitchFamily="18" charset="0"/>
                <a:ea typeface="Cambria" panose="02040503050406030204" pitchFamily="18" charset="0"/>
                <a:cs typeface="Arial"/>
              </a:rPr>
              <a:t>ANOVA </a:t>
            </a:r>
            <a:r>
              <a:rPr lang="en-US" sz="2200" dirty="0">
                <a:latin typeface="Cambria" panose="02040503050406030204" pitchFamily="18" charset="0"/>
                <a:ea typeface="Cambria" panose="02040503050406030204" pitchFamily="18" charset="0"/>
                <a:cs typeface="Arial"/>
              </a:rPr>
              <a:t>is </a:t>
            </a:r>
            <a:r>
              <a:rPr lang="en-US" sz="2200" spc="-5" dirty="0">
                <a:latin typeface="Cambria" panose="02040503050406030204" pitchFamily="18" charset="0"/>
                <a:ea typeface="Cambria" panose="02040503050406030204" pitchFamily="18" charset="0"/>
                <a:cs typeface="Arial"/>
              </a:rPr>
              <a:t>used when  we have to compare  more than two group means or population.</a:t>
            </a:r>
          </a:p>
          <a:p>
            <a:r>
              <a:rPr lang="en-US" sz="2200" dirty="0"/>
              <a:t>The technique is used when multiple sample cases are involved.</a:t>
            </a:r>
          </a:p>
          <a:p>
            <a:pPr marL="0" indent="0">
              <a:buNone/>
            </a:pPr>
            <a:endParaRPr lang="en-US" sz="2200" dirty="0">
              <a:latin typeface="Cambria" panose="02040503050406030204" pitchFamily="18" charset="0"/>
              <a:ea typeface="Cambria" panose="02040503050406030204" pitchFamily="18" charset="0"/>
              <a:cs typeface="Arial"/>
            </a:endParaRPr>
          </a:p>
          <a:p>
            <a:pPr marL="0" indent="0">
              <a:buNone/>
            </a:pPr>
            <a:endParaRPr lang="en-US" sz="2200" b="1" dirty="0"/>
          </a:p>
        </p:txBody>
      </p:sp>
      <p:sp>
        <p:nvSpPr>
          <p:cNvPr id="4" name="Date Placeholder 3"/>
          <p:cNvSpPr>
            <a:spLocks noGrp="1"/>
          </p:cNvSpPr>
          <p:nvPr>
            <p:ph type="dt" sz="half" idx="10"/>
          </p:nvPr>
        </p:nvSpPr>
        <p:spPr/>
        <p:txBody>
          <a:bodyPr/>
          <a:lstStyle/>
          <a:p>
            <a:fld id="{6361D6D4-F416-4FBD-B766-8B8B5BBC8A91}"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5" dirty="0">
                <a:latin typeface="Cambria" panose="02040503050406030204" pitchFamily="18" charset="0"/>
                <a:ea typeface="Cambria" panose="02040503050406030204" pitchFamily="18" charset="0"/>
              </a:rPr>
              <a:t>Analysis of</a:t>
            </a:r>
            <a:r>
              <a:rPr lang="en-US" sz="3000" b="1" spc="-80" dirty="0">
                <a:latin typeface="Cambria" panose="02040503050406030204" pitchFamily="18" charset="0"/>
                <a:ea typeface="Cambria" panose="02040503050406030204" pitchFamily="18" charset="0"/>
              </a:rPr>
              <a:t> </a:t>
            </a:r>
            <a:r>
              <a:rPr lang="en-US" sz="3000" b="1" spc="-45" dirty="0">
                <a:latin typeface="Cambria" panose="02040503050406030204" pitchFamily="18" charset="0"/>
                <a:ea typeface="Cambria" panose="02040503050406030204" pitchFamily="18" charset="0"/>
              </a:rPr>
              <a:t>Variance  </a:t>
            </a:r>
            <a:r>
              <a:rPr lang="en-US" sz="3000" b="1" spc="-55" dirty="0">
                <a:latin typeface="Cambria" panose="02040503050406030204" pitchFamily="18" charset="0"/>
                <a:ea typeface="Cambria" panose="02040503050406030204" pitchFamily="18" charset="0"/>
              </a:rPr>
              <a:t>(</a:t>
            </a:r>
            <a:r>
              <a:rPr lang="en-US" sz="3000" b="1" spc="-55" dirty="0" smtClean="0">
                <a:latin typeface="Cambria" panose="02040503050406030204" pitchFamily="18" charset="0"/>
                <a:ea typeface="Cambria" panose="02040503050406030204" pitchFamily="18" charset="0"/>
              </a:rPr>
              <a:t>ANOVA)(</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25662691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b="1" dirty="0"/>
              <a:t>ANOVA is to split up the total variation as follows:</a:t>
            </a:r>
          </a:p>
          <a:p>
            <a:pPr marL="514350" indent="-514350">
              <a:buFont typeface="+mj-lt"/>
              <a:buAutoNum type="arabicPeriod"/>
            </a:pPr>
            <a:r>
              <a:rPr lang="en-US" sz="2200" dirty="0"/>
              <a:t>Variance between samples.</a:t>
            </a:r>
          </a:p>
          <a:p>
            <a:pPr marL="514350" indent="-514350">
              <a:buFont typeface="+mj-lt"/>
              <a:buAutoNum type="arabicPeriod"/>
            </a:pPr>
            <a:r>
              <a:rPr lang="en-US" sz="2200" dirty="0"/>
              <a:t>Variance within samples.</a:t>
            </a:r>
          </a:p>
          <a:p>
            <a:pPr marL="0" indent="0">
              <a:buNone/>
            </a:pPr>
            <a:r>
              <a:rPr lang="en-US" sz="2200" dirty="0"/>
              <a:t> </a:t>
            </a:r>
          </a:p>
          <a:p>
            <a:pPr marL="0" indent="0">
              <a:buNone/>
            </a:pPr>
            <a:r>
              <a:rPr lang="en-US" sz="2200" b="1" dirty="0"/>
              <a:t>ANOVA classification</a:t>
            </a:r>
          </a:p>
          <a:p>
            <a:pPr marL="514350" indent="-514350">
              <a:buFont typeface="+mj-lt"/>
              <a:buAutoNum type="arabicPeriod"/>
            </a:pPr>
            <a:r>
              <a:rPr lang="en-US" sz="2200" dirty="0"/>
              <a:t>One way ANOVA: This is used to see the effect of an independent variable on a given dependent variable.</a:t>
            </a:r>
          </a:p>
          <a:p>
            <a:pPr marL="514350" indent="-514350">
              <a:buFont typeface="+mj-lt"/>
              <a:buAutoNum type="arabicPeriod"/>
            </a:pPr>
            <a:r>
              <a:rPr lang="en-US" sz="2200" dirty="0"/>
              <a:t>Two way ANOVA: This is used to see the effect of  two independent variable on a given dependent variable.</a:t>
            </a:r>
          </a:p>
          <a:p>
            <a:pPr marL="514350" indent="-514350">
              <a:buFont typeface="+mj-lt"/>
              <a:buAutoNum type="arabicPeriod"/>
            </a:pPr>
            <a:endParaRPr lang="en-US" sz="2200" dirty="0"/>
          </a:p>
          <a:p>
            <a:pPr marL="0" indent="0">
              <a:buNone/>
            </a:pPr>
            <a:r>
              <a:rPr lang="en-US" sz="2200" dirty="0"/>
              <a:t> </a:t>
            </a:r>
          </a:p>
          <a:p>
            <a:pPr marL="0" indent="0">
              <a:buNone/>
            </a:pPr>
            <a:endParaRPr lang="en-US" sz="2200" dirty="0"/>
          </a:p>
        </p:txBody>
      </p:sp>
      <p:sp>
        <p:nvSpPr>
          <p:cNvPr id="4" name="Date Placeholder 3"/>
          <p:cNvSpPr>
            <a:spLocks noGrp="1"/>
          </p:cNvSpPr>
          <p:nvPr>
            <p:ph type="dt" sz="half" idx="10"/>
          </p:nvPr>
        </p:nvSpPr>
        <p:spPr/>
        <p:txBody>
          <a:bodyPr/>
          <a:lstStyle/>
          <a:p>
            <a:fld id="{93CCFA4B-1B9C-44C9-8715-4EC3BF453782}"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5" dirty="0">
                <a:latin typeface="Cambria" panose="02040503050406030204" pitchFamily="18" charset="0"/>
                <a:ea typeface="Cambria" panose="02040503050406030204" pitchFamily="18" charset="0"/>
              </a:rPr>
              <a:t>Analysis of</a:t>
            </a:r>
            <a:r>
              <a:rPr lang="en-US" sz="3000" b="1" spc="-80" dirty="0">
                <a:latin typeface="Cambria" panose="02040503050406030204" pitchFamily="18" charset="0"/>
                <a:ea typeface="Cambria" panose="02040503050406030204" pitchFamily="18" charset="0"/>
              </a:rPr>
              <a:t> </a:t>
            </a:r>
            <a:r>
              <a:rPr lang="en-US" sz="3000" b="1" spc="-45" dirty="0">
                <a:latin typeface="Cambria" panose="02040503050406030204" pitchFamily="18" charset="0"/>
                <a:ea typeface="Cambria" panose="02040503050406030204" pitchFamily="18" charset="0"/>
              </a:rPr>
              <a:t>Variance  </a:t>
            </a:r>
            <a:r>
              <a:rPr lang="en-US" sz="3000" b="1" spc="-55" dirty="0">
                <a:latin typeface="Cambria" panose="02040503050406030204" pitchFamily="18" charset="0"/>
                <a:ea typeface="Cambria" panose="02040503050406030204" pitchFamily="18" charset="0"/>
              </a:rPr>
              <a:t>(</a:t>
            </a:r>
            <a:r>
              <a:rPr lang="en-US" sz="3000" b="1" spc="-55" dirty="0" smtClean="0">
                <a:latin typeface="Cambria" panose="02040503050406030204" pitchFamily="18" charset="0"/>
                <a:ea typeface="Cambria" panose="02040503050406030204" pitchFamily="18" charset="0"/>
              </a:rPr>
              <a:t>ANOVA)(</a:t>
            </a:r>
            <a:r>
              <a:rPr kumimoji="0" lang="en-US" sz="3000" b="1" i="0" u="none" strike="noStrike" kern="1200" cap="none" spc="0" normalizeH="0" baseline="0" noProof="0" dirty="0" smtClean="0">
                <a:ln>
                  <a:noFill/>
                </a:ln>
                <a:solidFill>
                  <a:schemeClr val="dk1"/>
                </a:solidFill>
                <a:effectLst/>
                <a:uLnTx/>
                <a:uFillTx/>
              </a:rPr>
              <a:t>CO4)</a:t>
            </a:r>
            <a:endParaRPr kumimoji="0" lang="en-US" sz="30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83538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lnSpcReduction="10000"/>
              </a:bodyPr>
              <a:lstStyle/>
              <a:p>
                <a:pPr marL="0" indent="0">
                  <a:buNone/>
                </a:pPr>
                <a:r>
                  <a:rPr lang="en-US" sz="2000" dirty="0"/>
                  <a:t>ANOVA TABLE:</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smtClean="0"/>
              </a:p>
              <a:p>
                <a:pPr marL="0" indent="0">
                  <a:buNone/>
                </a:pPr>
                <a:endParaRPr lang="en-US" sz="2000" dirty="0" smtClean="0"/>
              </a:p>
              <a:p>
                <a:pPr marL="0" indent="0">
                  <a:buNone/>
                </a:pPr>
                <a:r>
                  <a:rPr lang="en-US" sz="2000" dirty="0" smtClean="0"/>
                  <a:t>Computation </a:t>
                </a:r>
                <a:r>
                  <a:rPr lang="en-US" sz="2000" dirty="0"/>
                  <a:t>of test statistic</a:t>
                </a:r>
              </a:p>
              <a:p>
                <a:pPr marL="0" indent="0">
                  <a:buNone/>
                </a:pPr>
                <a:r>
                  <a:rPr lang="en-US" sz="2000" dirty="0"/>
                  <a:t>F =</a:t>
                </a:r>
                <a14:m>
                  <m:oMath xmlns:m="http://schemas.openxmlformats.org/officeDocument/2006/math">
                    <m:f>
                      <m:fPr>
                        <m:ctrlPr>
                          <a:rPr lang="en-US" sz="2200" i="1">
                            <a:latin typeface="Cambria Math" panose="02040503050406030204" pitchFamily="18" charset="0"/>
                          </a:rPr>
                        </m:ctrlPr>
                      </m:fPr>
                      <m:num>
                        <m:r>
                          <m:rPr>
                            <m:sty m:val="p"/>
                          </m:rPr>
                          <a:rPr lang="en-US" sz="2200" i="0">
                            <a:latin typeface="Cambria Math"/>
                          </a:rPr>
                          <m:t>variance</m:t>
                        </m:r>
                        <m:r>
                          <a:rPr lang="en-US" sz="2200" i="0">
                            <a:latin typeface="Cambria Math"/>
                          </a:rPr>
                          <m:t> </m:t>
                        </m:r>
                        <m:r>
                          <m:rPr>
                            <m:sty m:val="p"/>
                          </m:rPr>
                          <a:rPr lang="en-US" sz="2200" i="0">
                            <a:latin typeface="Cambria Math"/>
                          </a:rPr>
                          <m:t>between</m:t>
                        </m:r>
                        <m:r>
                          <a:rPr lang="en-US" sz="2200" i="0">
                            <a:latin typeface="Cambria Math"/>
                          </a:rPr>
                          <m:t> </m:t>
                        </m:r>
                        <m:r>
                          <m:rPr>
                            <m:sty m:val="p"/>
                          </m:rPr>
                          <a:rPr lang="en-US" sz="2200" i="0">
                            <a:latin typeface="Cambria Math"/>
                          </a:rPr>
                          <m:t>the</m:t>
                        </m:r>
                        <m:r>
                          <a:rPr lang="en-US" sz="2200" i="0">
                            <a:latin typeface="Cambria Math"/>
                          </a:rPr>
                          <m:t> </m:t>
                        </m:r>
                        <m:r>
                          <m:rPr>
                            <m:sty m:val="p"/>
                          </m:rPr>
                          <a:rPr lang="en-US" sz="2200" i="0">
                            <a:latin typeface="Cambria Math"/>
                          </a:rPr>
                          <m:t>samples</m:t>
                        </m:r>
                      </m:num>
                      <m:den>
                        <m:r>
                          <m:rPr>
                            <m:nor/>
                          </m:rPr>
                          <a:rPr lang="en-US" sz="2200" dirty="0">
                            <a:latin typeface="Cambria Math"/>
                          </a:rPr>
                          <m:t>variance</m:t>
                        </m:r>
                        <m:r>
                          <m:rPr>
                            <m:nor/>
                          </m:rPr>
                          <a:rPr lang="en-US" sz="2200" dirty="0">
                            <a:latin typeface="Cambria Math"/>
                          </a:rPr>
                          <m:t>  </m:t>
                        </m:r>
                        <m:r>
                          <m:rPr>
                            <m:nor/>
                          </m:rPr>
                          <a:rPr lang="en-US" sz="2200" dirty="0">
                            <a:latin typeface="Cambria Math"/>
                          </a:rPr>
                          <m:t>within</m:t>
                        </m:r>
                        <m:r>
                          <m:rPr>
                            <m:nor/>
                          </m:rPr>
                          <a:rPr lang="en-US" sz="2200" dirty="0">
                            <a:latin typeface="Cambria Math"/>
                          </a:rPr>
                          <m:t> </m:t>
                        </m:r>
                        <m:r>
                          <m:rPr>
                            <m:nor/>
                          </m:rPr>
                          <a:rPr lang="en-US" sz="2200" dirty="0">
                            <a:latin typeface="Cambria Math"/>
                          </a:rPr>
                          <m:t>the</m:t>
                        </m:r>
                        <m:r>
                          <m:rPr>
                            <m:nor/>
                          </m:rPr>
                          <a:rPr lang="en-US" sz="2200" dirty="0">
                            <a:latin typeface="Cambria Math"/>
                          </a:rPr>
                          <m:t> </m:t>
                        </m:r>
                        <m:r>
                          <m:rPr>
                            <m:nor/>
                          </m:rPr>
                          <a:rPr lang="en-US" sz="2200" dirty="0">
                            <a:latin typeface="Cambria Math"/>
                          </a:rPr>
                          <m:t>samples</m:t>
                        </m:r>
                        <m:r>
                          <m:rPr>
                            <m:nor/>
                          </m:rPr>
                          <a:rPr lang="en-US" sz="2200" dirty="0"/>
                          <m:t> </m:t>
                        </m:r>
                      </m:den>
                    </m:f>
                    <m:r>
                      <a:rPr lang="en-US" sz="2200" i="1" dirty="0">
                        <a:latin typeface="Cambria Math"/>
                      </a:rPr>
                      <m:t>=</m:t>
                    </m:r>
                    <m:f>
                      <m:fPr>
                        <m:ctrlPr>
                          <a:rPr lang="en-US" sz="2200" i="1">
                            <a:latin typeface="Cambria Math" panose="02040503050406030204" pitchFamily="18" charset="0"/>
                          </a:rPr>
                        </m:ctrlPr>
                      </m:fPr>
                      <m:num>
                        <m:r>
                          <m:rPr>
                            <m:nor/>
                          </m:rPr>
                          <a:rPr lang="en-US" sz="2200">
                            <a:latin typeface="Cambria Math"/>
                          </a:rPr>
                          <m:t>M</m:t>
                        </m:r>
                        <m:r>
                          <m:rPr>
                            <m:nor/>
                          </m:rPr>
                          <a:rPr lang="en-US" sz="2200" dirty="0"/>
                          <m:t>SC</m:t>
                        </m:r>
                      </m:num>
                      <m:den>
                        <m:r>
                          <m:rPr>
                            <m:nor/>
                          </m:rPr>
                          <a:rPr lang="en-US" sz="2200" dirty="0">
                            <a:latin typeface="Cambria Math"/>
                          </a:rPr>
                          <m:t>MSE</m:t>
                        </m:r>
                        <m:r>
                          <m:rPr>
                            <m:nor/>
                          </m:rPr>
                          <a:rPr lang="en-US" sz="2200" dirty="0"/>
                          <m:t> </m:t>
                        </m:r>
                      </m:den>
                    </m:f>
                  </m:oMath>
                </a14:m>
                <a:endParaRPr lang="en-US" sz="2200" dirty="0"/>
              </a:p>
              <a:p>
                <a:pPr marL="0" indent="0">
                  <a:buNone/>
                </a:pPr>
                <a:endParaRPr lang="en-US" sz="2000" dirty="0"/>
              </a:p>
              <a:p>
                <a:endParaRPr lang="en-US" sz="20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1348" b="-2210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8D80F84-A05B-46FF-809C-8246C227112F}"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pic>
        <p:nvPicPr>
          <p:cNvPr id="225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7800"/>
            <a:ext cx="914400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5" dirty="0">
                <a:latin typeface="Cambria" panose="02040503050406030204" pitchFamily="18" charset="0"/>
                <a:ea typeface="Cambria" panose="02040503050406030204" pitchFamily="18" charset="0"/>
              </a:rPr>
              <a:t>Analysis of</a:t>
            </a:r>
            <a:r>
              <a:rPr lang="en-US" sz="3000" b="1" spc="-80" dirty="0">
                <a:latin typeface="Cambria" panose="02040503050406030204" pitchFamily="18" charset="0"/>
                <a:ea typeface="Cambria" panose="02040503050406030204" pitchFamily="18" charset="0"/>
              </a:rPr>
              <a:t> </a:t>
            </a:r>
            <a:r>
              <a:rPr lang="en-US" sz="3000" b="1" spc="-45" dirty="0">
                <a:latin typeface="Cambria" panose="02040503050406030204" pitchFamily="18" charset="0"/>
                <a:ea typeface="Cambria" panose="02040503050406030204" pitchFamily="18" charset="0"/>
              </a:rPr>
              <a:t>Variance  </a:t>
            </a:r>
            <a:r>
              <a:rPr lang="en-US" sz="3000" b="1" spc="-55" dirty="0">
                <a:latin typeface="Cambria" panose="02040503050406030204" pitchFamily="18" charset="0"/>
                <a:ea typeface="Cambria" panose="02040503050406030204" pitchFamily="18" charset="0"/>
              </a:rPr>
              <a:t>(ANOVA)(</a:t>
            </a:r>
            <a:r>
              <a:rPr lang="en-US" sz="3000" b="1" dirty="0" smtClean="0"/>
              <a:t>CO4)</a:t>
            </a:r>
            <a:endParaRPr lang="en-US" sz="3000" b="1" dirty="0"/>
          </a:p>
        </p:txBody>
      </p:sp>
    </p:spTree>
    <p:extLst>
      <p:ext uri="{BB962C8B-B14F-4D97-AF65-F5344CB8AC3E}">
        <p14:creationId xmlns:p14="http://schemas.microsoft.com/office/powerpoint/2010/main" val="22539788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0" end="10"/>
                                            </p:txEl>
                                          </p:spTgt>
                                        </p:tgtEl>
                                        <p:attrNameLst>
                                          <p:attrName>style.visibility</p:attrName>
                                        </p:attrNameLst>
                                      </p:cBhvr>
                                      <p:to>
                                        <p:strVal val="visible"/>
                                      </p:to>
                                    </p:set>
                                    <p:animEffect transition="in" filter="fade">
                                      <p:cBhvr>
                                        <p:cTn id="14" dur="1000"/>
                                        <p:tgtEl>
                                          <p:spTgt spid="3">
                                            <p:txEl>
                                              <p:pRg st="10" end="10"/>
                                            </p:txEl>
                                          </p:spTgt>
                                        </p:tgtEl>
                                      </p:cBhvr>
                                    </p:animEffect>
                                    <p:anim calcmode="lin" valueType="num">
                                      <p:cBhvr>
                                        <p:cTn id="1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animEffect transition="in" filter="fade">
                                      <p:cBhvr>
                                        <p:cTn id="21" dur="1000"/>
                                        <p:tgtEl>
                                          <p:spTgt spid="3">
                                            <p:txEl>
                                              <p:pRg st="11" end="11"/>
                                            </p:txEl>
                                          </p:spTgt>
                                        </p:tgtEl>
                                      </p:cBhvr>
                                    </p:animEffect>
                                    <p:anim calcmode="lin" valueType="num">
                                      <p:cBhvr>
                                        <p:cTn id="22"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Q.1 It Is desired to compare three Hospitals with regards to number of deaths per month. A sample of death records of each hospital and the number of deaths was given below. From these data suggest a difference in the no. of the deaths per month among three hospitals.</a:t>
            </a:r>
            <a:br>
              <a:rPr lang="en-US" sz="2200" dirty="0"/>
            </a:b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530DDEEB-AAAE-486C-9797-0109F10D8578}"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5" dirty="0">
                <a:latin typeface="Cambria" panose="02040503050406030204" pitchFamily="18" charset="0"/>
                <a:ea typeface="Cambria" panose="02040503050406030204" pitchFamily="18" charset="0"/>
              </a:rPr>
              <a:t>Analysis of</a:t>
            </a:r>
            <a:r>
              <a:rPr lang="en-US" sz="3000" b="1" spc="-80" dirty="0">
                <a:latin typeface="Cambria" panose="02040503050406030204" pitchFamily="18" charset="0"/>
                <a:ea typeface="Cambria" panose="02040503050406030204" pitchFamily="18" charset="0"/>
              </a:rPr>
              <a:t> </a:t>
            </a:r>
            <a:r>
              <a:rPr lang="en-US" sz="3000" b="1" spc="-45" dirty="0">
                <a:latin typeface="Cambria" panose="02040503050406030204" pitchFamily="18" charset="0"/>
                <a:ea typeface="Cambria" panose="02040503050406030204" pitchFamily="18" charset="0"/>
              </a:rPr>
              <a:t>Variance  </a:t>
            </a:r>
            <a:r>
              <a:rPr lang="en-US" sz="3000" b="1" spc="-55" dirty="0">
                <a:latin typeface="Cambria" panose="02040503050406030204" pitchFamily="18" charset="0"/>
                <a:ea typeface="Cambria" panose="02040503050406030204" pitchFamily="18" charset="0"/>
              </a:rPr>
              <a:t>(ANOVA)(</a:t>
            </a:r>
            <a:r>
              <a:rPr lang="en-US" sz="3000" b="1" dirty="0" smtClean="0"/>
              <a:t>CO4)</a:t>
            </a:r>
            <a:endParaRPr lang="en-US" sz="3000" b="1" dirty="0"/>
          </a:p>
        </p:txBody>
      </p:sp>
      <p:pic>
        <p:nvPicPr>
          <p:cNvPr id="266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673" y="2895600"/>
            <a:ext cx="6102350" cy="234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70489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Sol.Null hypothesis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0 </m:t>
                        </m:r>
                      </m:sub>
                    </m:sSub>
                  </m:oMath>
                </a14:m>
                <a:r>
                  <a:rPr lang="en-US" sz="2200" dirty="0"/>
                  <a:t>:There is no difference in  the no. of deaths per months among three hospitals.</a:t>
                </a:r>
              </a:p>
              <a:p>
                <a:pPr marL="0" indent="0">
                  <a:buNone/>
                </a:pPr>
                <a:r>
                  <a:rPr lang="en-US" sz="2200" dirty="0"/>
                  <a:t>Alternate hypothesis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1</m:t>
                        </m:r>
                      </m:sub>
                    </m:sSub>
                  </m:oMath>
                </a14:m>
                <a:r>
                  <a:rPr lang="en-US" sz="2200" dirty="0"/>
                  <a:t>:There is a significant difference in the no. of death per month among three hospitals.</a:t>
                </a:r>
              </a:p>
              <a:p>
                <a:pPr marL="0" indent="0">
                  <a:buNone/>
                </a:pPr>
                <a:r>
                  <a:rPr lang="en-US" sz="2200" dirty="0"/>
                  <a:t>Level of Significance : We use 5% level of Significance.</a:t>
                </a:r>
              </a:p>
              <a:p>
                <a:pPr marL="0" indent="0">
                  <a:buNone/>
                </a:pPr>
                <a:r>
                  <a:rPr lang="en-US" sz="2200" dirty="0"/>
                  <a:t>Test  Statistic : To find the Variance ratio F, we set up an ANOVA tables as follows:</a:t>
                </a:r>
              </a:p>
              <a:p>
                <a:pPr marL="0" indent="0">
                  <a:buNone/>
                </a:pPr>
                <a:r>
                  <a:rPr lang="en-US" sz="2200" dirty="0"/>
                  <a:t>Sample totals:</a:t>
                </a:r>
              </a:p>
              <a:p>
                <a:pPr marL="0" indent="0">
                  <a:buNone/>
                </a:pP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𝑎</m:t>
                        </m:r>
                      </m:sub>
                    </m:sSub>
                    <m:r>
                      <a:rPr lang="en-US" sz="2200">
                        <a:latin typeface="Cambria Math"/>
                      </a:rPr>
                      <m:t>=3+4+3+5+0=15</m:t>
                    </m:r>
                  </m:oMath>
                </a14:m>
                <a:endParaRPr lang="en-US" sz="2200" dirty="0"/>
              </a:p>
              <a:p>
                <a:pPr marL="0" indent="0">
                  <a:buNone/>
                </a:pPr>
                <a:r>
                  <a:rPr lang="en-US" sz="2200" dirty="0"/>
                  <a:t>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𝑦</m:t>
                        </m:r>
                      </m:e>
                      <m:sub>
                        <m:r>
                          <a:rPr lang="en-US" sz="2200" i="1">
                            <a:latin typeface="Cambria Math"/>
                            <a:ea typeface="Cambria Math"/>
                          </a:rPr>
                          <m:t>𝑏</m:t>
                        </m:r>
                      </m:sub>
                    </m:sSub>
                    <m:r>
                      <a:rPr lang="en-US" sz="2200">
                        <a:latin typeface="Cambria Math"/>
                        <a:ea typeface="Cambria Math"/>
                      </a:rPr>
                      <m:t>=6+3+3+4+4=20</m:t>
                    </m:r>
                  </m:oMath>
                </a14:m>
                <a:endParaRPr lang="en-US" sz="2200" dirty="0">
                  <a:ea typeface="Cambria Math"/>
                </a:endParaRPr>
              </a:p>
              <a:p>
                <a:pPr marL="0" indent="0">
                  <a:buNone/>
                </a:pPr>
                <a:r>
                  <a:rPr lang="en-US" sz="2200" dirty="0"/>
                  <a:t>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𝑦</m:t>
                        </m:r>
                      </m:e>
                      <m:sub>
                        <m:r>
                          <a:rPr lang="en-US" sz="2200" i="1">
                            <a:latin typeface="Cambria Math"/>
                            <a:ea typeface="Cambria Math"/>
                          </a:rPr>
                          <m:t>𝑐</m:t>
                        </m:r>
                      </m:sub>
                    </m:sSub>
                    <m:r>
                      <a:rPr lang="en-US" sz="2200">
                        <a:latin typeface="Cambria Math"/>
                        <a:ea typeface="Cambria Math"/>
                      </a:rPr>
                      <m:t>=7+3+4+6+5=25</m:t>
                    </m:r>
                  </m:oMath>
                </a14:m>
                <a:endParaRPr lang="en-US" sz="2200" dirty="0">
                  <a:ea typeface="Cambria Math"/>
                </a:endParaRP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53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3E6DAE1-A256-4D8F-9028-5796338F1970}"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5" dirty="0">
                <a:latin typeface="Cambria" panose="02040503050406030204" pitchFamily="18" charset="0"/>
                <a:ea typeface="Cambria" panose="02040503050406030204" pitchFamily="18" charset="0"/>
              </a:rPr>
              <a:t>Analysis of</a:t>
            </a:r>
            <a:r>
              <a:rPr lang="en-US" sz="3000" b="1" spc="-80" dirty="0">
                <a:latin typeface="Cambria" panose="02040503050406030204" pitchFamily="18" charset="0"/>
                <a:ea typeface="Cambria" panose="02040503050406030204" pitchFamily="18" charset="0"/>
              </a:rPr>
              <a:t> </a:t>
            </a:r>
            <a:r>
              <a:rPr lang="en-US" sz="3000" b="1" spc="-45" dirty="0">
                <a:latin typeface="Cambria" panose="02040503050406030204" pitchFamily="18" charset="0"/>
                <a:ea typeface="Cambria" panose="02040503050406030204" pitchFamily="18" charset="0"/>
              </a:rPr>
              <a:t>Variance  </a:t>
            </a:r>
            <a:r>
              <a:rPr lang="en-US" sz="3000" b="1" spc="-55" dirty="0">
                <a:latin typeface="Cambria" panose="02040503050406030204" pitchFamily="18" charset="0"/>
                <a:ea typeface="Cambria" panose="02040503050406030204" pitchFamily="18" charset="0"/>
              </a:rPr>
              <a:t>(ANOVA)(</a:t>
            </a:r>
            <a:r>
              <a:rPr lang="en-US" sz="3000" b="1" dirty="0" smtClean="0"/>
              <a:t>CO4)</a:t>
            </a:r>
            <a:endParaRPr lang="en-US" sz="3000" b="1" dirty="0"/>
          </a:p>
        </p:txBody>
      </p:sp>
    </p:spTree>
    <p:extLst>
      <p:ext uri="{BB962C8B-B14F-4D97-AF65-F5344CB8AC3E}">
        <p14:creationId xmlns:p14="http://schemas.microsoft.com/office/powerpoint/2010/main" val="42659766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3749CA3-0549-452D-BE81-76D2D4DE107F}" type="datetime1">
              <a:rPr lang="en-US" b="1" smtClean="0"/>
              <a:t>10/18/2021</a:t>
            </a:fld>
            <a:endParaRPr lang="en-US" b="1"/>
          </a:p>
        </p:txBody>
      </p:sp>
      <p:sp>
        <p:nvSpPr>
          <p:cNvPr id="5" name="Footer Placeholder 4"/>
          <p:cNvSpPr>
            <a:spLocks noGrp="1"/>
          </p:cNvSpPr>
          <p:nvPr>
            <p:ph type="ftr" sz="quarter" idx="11"/>
          </p:nvPr>
        </p:nvSpPr>
        <p:spPr>
          <a:xfrm>
            <a:off x="2514600" y="6356350"/>
            <a:ext cx="5029200" cy="365125"/>
          </a:xfrm>
        </p:spPr>
        <p:txBody>
          <a:bodyPr/>
          <a:lstStyle/>
          <a:p>
            <a:r>
              <a:rPr lang="en-US" b="1" dirty="0" smtClean="0"/>
              <a:t>AIML             Unit NO </a:t>
            </a:r>
            <a:r>
              <a:rPr lang="en-US" b="1" dirty="0"/>
              <a:t>I</a:t>
            </a:r>
            <a:r>
              <a:rPr lang="en-US" b="1" dirty="0" smtClean="0"/>
              <a:t>V</a:t>
            </a:r>
            <a:endParaRPr lang="en-US" b="1" dirty="0"/>
          </a:p>
        </p:txBody>
      </p:sp>
      <p:sp>
        <p:nvSpPr>
          <p:cNvPr id="6" name="Slide Number Placeholder 5"/>
          <p:cNvSpPr>
            <a:spLocks noGrp="1"/>
          </p:cNvSpPr>
          <p:nvPr>
            <p:ph type="sldNum" sz="quarter" idx="12"/>
          </p:nvPr>
        </p:nvSpPr>
        <p:spPr/>
        <p:txBody>
          <a:bodyPr/>
          <a:lstStyle/>
          <a:p>
            <a:fld id="{B6F15528-21DE-4FAA-801E-634DDDAF4B2B}" type="slidenum">
              <a:rPr lang="en-US" b="1" smtClean="0"/>
              <a:pPr/>
              <a:t>9</a:t>
            </a:fld>
            <a:endParaRPr lang="en-US" b="1"/>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dk1"/>
                </a:solidFill>
                <a:effectLst/>
                <a:uLnTx/>
                <a:uFillTx/>
                <a:latin typeface="+mn-lt"/>
                <a:ea typeface="+mn-ea"/>
                <a:cs typeface="+mn-cs"/>
              </a:rPr>
              <a:t> PSO </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p:txBody>
          <a:bodyPr>
            <a:normAutofit/>
          </a:bodyPr>
          <a:lstStyle/>
          <a:p>
            <a:pPr marL="0" indent="0">
              <a:buNone/>
            </a:pPr>
            <a:endParaRPr lang="en-US" sz="2200" b="1" dirty="0"/>
          </a:p>
          <a:p>
            <a:pPr marL="0" indent="0">
              <a:buNone/>
            </a:pPr>
            <a:endParaRPr lang="en-US" sz="2200" b="1"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44563"/>
            <a:ext cx="7010400" cy="497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8373481"/>
      </p:ext>
    </p:extLst>
  </p:cSld>
  <p:clrMapOvr>
    <a:masterClrMapping/>
  </p:clrMapOvr>
  <p:transition spd="slow">
    <p:push dir="u"/>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457200" indent="-457200">
                  <a:buFont typeface="+mj-lt"/>
                  <a:buAutoNum type="arabicPeriod"/>
                </a:pPr>
                <a:r>
                  <a:rPr lang="en-US" sz="2200" dirty="0"/>
                  <a:t>Grand total(T)=</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𝑦</m:t>
                        </m:r>
                      </m:e>
                      <m:sub>
                        <m:r>
                          <a:rPr lang="en-US" sz="2200" i="1">
                            <a:latin typeface="Cambria Math"/>
                            <a:ea typeface="Cambria Math"/>
                          </a:rPr>
                          <m:t>𝑎</m:t>
                        </m:r>
                      </m:sub>
                    </m:sSub>
                  </m:oMath>
                </a14:m>
                <a:r>
                  <a:rPr lang="en-US" sz="2200" dirty="0"/>
                  <a:t>+</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𝑦</m:t>
                        </m:r>
                      </m:e>
                      <m:sub>
                        <m:r>
                          <a:rPr lang="en-US" sz="2200" i="1">
                            <a:latin typeface="Cambria Math"/>
                            <a:ea typeface="Cambria Math"/>
                          </a:rPr>
                          <m:t>𝑏</m:t>
                        </m:r>
                      </m:sub>
                    </m:sSub>
                    <m:r>
                      <a:rPr lang="en-US" sz="2200">
                        <a:latin typeface="Cambria Math"/>
                        <a:ea typeface="Cambria Math"/>
                      </a:rPr>
                      <m:t>+</m:t>
                    </m:r>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𝑦</m:t>
                        </m:r>
                      </m:e>
                      <m:sub>
                        <m:r>
                          <a:rPr lang="en-US" sz="2200" i="1">
                            <a:latin typeface="Cambria Math"/>
                            <a:ea typeface="Cambria Math"/>
                          </a:rPr>
                          <m:t>𝑐</m:t>
                        </m:r>
                      </m:sub>
                    </m:sSub>
                  </m:oMath>
                </a14:m>
                <a:r>
                  <a:rPr lang="en-US" sz="2200" dirty="0"/>
                  <a:t>=60</a:t>
                </a:r>
              </a:p>
              <a:p>
                <a:pPr marL="457200" indent="-457200">
                  <a:buFont typeface="+mj-lt"/>
                  <a:buAutoNum type="arabicPeriod"/>
                </a:pPr>
                <a:r>
                  <a:rPr lang="en-US" sz="2200" dirty="0"/>
                  <a:t>Correction factor(C.F)=</a:t>
                </a:r>
                <a14:m>
                  <m:oMath xmlns:m="http://schemas.openxmlformats.org/officeDocument/2006/math">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a:rPr>
                                  <m:t>𝑇</m:t>
                                </m:r>
                              </m:e>
                            </m:d>
                          </m:e>
                          <m:sup>
                            <m:r>
                              <a:rPr lang="en-US" sz="2200" i="1">
                                <a:latin typeface="Cambria Math"/>
                              </a:rPr>
                              <m:t>2</m:t>
                            </m:r>
                          </m:sup>
                        </m:sSup>
                      </m:num>
                      <m:den>
                        <m:r>
                          <a:rPr lang="en-US" sz="2200" i="1">
                            <a:latin typeface="Cambria Math"/>
                          </a:rPr>
                          <m:t>𝑛</m:t>
                        </m:r>
                      </m:den>
                    </m:f>
                  </m:oMath>
                </a14:m>
                <a:r>
                  <a:rPr lang="en-US" sz="2200" dirty="0"/>
                  <a:t>=</a:t>
                </a:r>
                <a14:m>
                  <m:oMath xmlns:m="http://schemas.openxmlformats.org/officeDocument/2006/math">
                    <m:f>
                      <m:fPr>
                        <m:ctrlPr>
                          <a:rPr lang="en-US" sz="2200" i="1" dirty="0">
                            <a:latin typeface="Cambria Math" panose="02040503050406030204" pitchFamily="18" charset="0"/>
                          </a:rPr>
                        </m:ctrlPr>
                      </m:fPr>
                      <m:num>
                        <m:sSup>
                          <m:sSupPr>
                            <m:ctrlPr>
                              <a:rPr lang="en-US" sz="2200" i="1" dirty="0">
                                <a:latin typeface="Cambria Math" panose="02040503050406030204" pitchFamily="18" charset="0"/>
                              </a:rPr>
                            </m:ctrlPr>
                          </m:sSupPr>
                          <m:e>
                            <m:r>
                              <a:rPr lang="en-US" sz="2200" i="1" dirty="0">
                                <a:latin typeface="Cambria Math"/>
                              </a:rPr>
                              <m:t>60</m:t>
                            </m:r>
                          </m:e>
                          <m:sup>
                            <m:r>
                              <a:rPr lang="en-US" sz="2200" i="1" dirty="0">
                                <a:latin typeface="Cambria Math"/>
                              </a:rPr>
                              <m:t>2</m:t>
                            </m:r>
                          </m:sup>
                        </m:sSup>
                      </m:num>
                      <m:den>
                        <m:r>
                          <a:rPr lang="en-US" sz="2200" i="1" dirty="0">
                            <a:latin typeface="Cambria Math"/>
                          </a:rPr>
                          <m:t>15</m:t>
                        </m:r>
                      </m:den>
                    </m:f>
                    <m:r>
                      <a:rPr lang="en-US" sz="2200" dirty="0">
                        <a:latin typeface="Cambria Math"/>
                      </a:rPr>
                      <m:t>=</m:t>
                    </m:r>
                  </m:oMath>
                </a14:m>
                <a:r>
                  <a:rPr lang="en-US" sz="2200" dirty="0"/>
                  <a:t>240</a:t>
                </a:r>
              </a:p>
              <a:p>
                <a:endParaRPr lang="en-US" sz="2200" dirty="0"/>
              </a:p>
              <a:p>
                <a:pPr marL="0" indent="0">
                  <a:buNone/>
                </a:pPr>
                <a:r>
                  <a:rPr lang="en-US" sz="2200" dirty="0"/>
                  <a:t>Sum of Squares of Samples:</a:t>
                </a:r>
              </a:p>
              <a:p>
                <a:pPr marL="0" indent="0">
                  <a:buNone/>
                </a:pPr>
                <a:r>
                  <a:rPr lang="en-US" sz="2200" dirty="0"/>
                  <a:t>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𝑦</m:t>
                            </m:r>
                          </m:e>
                          <m:sup>
                            <m:r>
                              <a:rPr lang="en-US" sz="2200" i="1">
                                <a:latin typeface="Cambria Math"/>
                                <a:ea typeface="Cambria Math"/>
                              </a:rPr>
                              <m:t>2</m:t>
                            </m:r>
                          </m:sup>
                        </m:sSup>
                      </m:e>
                      <m:sub>
                        <m:r>
                          <a:rPr lang="en-US" sz="2200" i="1">
                            <a:latin typeface="Cambria Math"/>
                            <a:ea typeface="Cambria Math"/>
                          </a:rPr>
                          <m:t>𝐴</m:t>
                        </m:r>
                      </m:sub>
                    </m:sSub>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3</m:t>
                        </m:r>
                      </m:e>
                      <m:sup>
                        <m:r>
                          <a:rPr lang="en-US" sz="2200" i="1" dirty="0">
                            <a:latin typeface="Cambria Math"/>
                          </a:rPr>
                          <m:t>2</m:t>
                        </m:r>
                      </m:sup>
                    </m:sSup>
                    <m:r>
                      <a:rPr lang="en-US" sz="2200" dirty="0">
                        <a:latin typeface="Cambria Math"/>
                      </a:rPr>
                      <m:t> </m:t>
                    </m:r>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4</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3</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5</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0</m:t>
                        </m:r>
                      </m:e>
                      <m:sup>
                        <m:r>
                          <a:rPr lang="en-US" sz="2200" i="1" dirty="0">
                            <a:latin typeface="Cambria Math"/>
                          </a:rPr>
                          <m:t>2</m:t>
                        </m:r>
                      </m:sup>
                    </m:sSup>
                  </m:oMath>
                </a14:m>
                <a:r>
                  <a:rPr lang="en-US" sz="2200" dirty="0"/>
                  <a:t>=59</a:t>
                </a:r>
              </a:p>
              <a:p>
                <a:pPr marL="0" indent="0">
                  <a:buNone/>
                </a:pPr>
                <a:r>
                  <a:rPr lang="en-US" sz="2200" dirty="0"/>
                  <a:t>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𝑦</m:t>
                            </m:r>
                          </m:e>
                          <m:sup>
                            <m:r>
                              <a:rPr lang="en-US" sz="2200" i="1">
                                <a:latin typeface="Cambria Math"/>
                                <a:ea typeface="Cambria Math"/>
                              </a:rPr>
                              <m:t>2</m:t>
                            </m:r>
                          </m:sup>
                        </m:sSup>
                      </m:e>
                      <m:sub>
                        <m:r>
                          <a:rPr lang="en-US" sz="2200" i="1">
                            <a:latin typeface="Cambria Math"/>
                            <a:ea typeface="Cambria Math"/>
                          </a:rPr>
                          <m:t>𝐵</m:t>
                        </m:r>
                      </m:sub>
                    </m:sSub>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6</m:t>
                        </m:r>
                      </m:e>
                      <m:sup>
                        <m:r>
                          <a:rPr lang="en-US" sz="2200" i="1" dirty="0">
                            <a:latin typeface="Cambria Math"/>
                          </a:rPr>
                          <m:t>2</m:t>
                        </m:r>
                      </m:sup>
                    </m:sSup>
                    <m:r>
                      <a:rPr lang="en-US" sz="2200" dirty="0">
                        <a:latin typeface="Cambria Math"/>
                      </a:rPr>
                      <m:t> </m:t>
                    </m:r>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3</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3</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4</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4</m:t>
                        </m:r>
                      </m:e>
                      <m:sup>
                        <m:r>
                          <a:rPr lang="en-US" sz="2200" i="1" dirty="0">
                            <a:latin typeface="Cambria Math"/>
                          </a:rPr>
                          <m:t>2</m:t>
                        </m:r>
                      </m:sup>
                    </m:sSup>
                  </m:oMath>
                </a14:m>
                <a:r>
                  <a:rPr lang="en-US" sz="2200" dirty="0"/>
                  <a:t>=86</a:t>
                </a:r>
              </a:p>
              <a:p>
                <a:pPr marL="0" indent="0">
                  <a:buNone/>
                </a:pPr>
                <a:r>
                  <a:rPr lang="en-US" sz="2200" dirty="0"/>
                  <a:t>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𝑦</m:t>
                            </m:r>
                          </m:e>
                          <m:sup>
                            <m:r>
                              <a:rPr lang="en-US" sz="2200" i="1">
                                <a:latin typeface="Cambria Math"/>
                                <a:ea typeface="Cambria Math"/>
                              </a:rPr>
                              <m:t>2</m:t>
                            </m:r>
                          </m:sup>
                        </m:sSup>
                      </m:e>
                      <m:sub>
                        <m:r>
                          <a:rPr lang="en-US" sz="2200" i="1">
                            <a:latin typeface="Cambria Math"/>
                            <a:ea typeface="Cambria Math"/>
                          </a:rPr>
                          <m:t>𝐶</m:t>
                        </m:r>
                      </m:sub>
                    </m:sSub>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7</m:t>
                        </m:r>
                      </m:e>
                      <m:sup>
                        <m:r>
                          <a:rPr lang="en-US" sz="2200" i="1" dirty="0">
                            <a:latin typeface="Cambria Math"/>
                          </a:rPr>
                          <m:t>2</m:t>
                        </m:r>
                      </m:sup>
                    </m:sSup>
                    <m:r>
                      <a:rPr lang="en-US" sz="2200" dirty="0">
                        <a:latin typeface="Cambria Math"/>
                      </a:rPr>
                      <m:t> </m:t>
                    </m:r>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3</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4</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6</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5</m:t>
                        </m:r>
                      </m:e>
                      <m:sup>
                        <m:r>
                          <a:rPr lang="en-US" sz="2200" i="1" dirty="0">
                            <a:latin typeface="Cambria Math"/>
                          </a:rPr>
                          <m:t>2</m:t>
                        </m:r>
                      </m:sup>
                    </m:sSup>
                  </m:oMath>
                </a14:m>
                <a:r>
                  <a:rPr lang="en-US" sz="2200" dirty="0"/>
                  <a:t>=135</a:t>
                </a:r>
                <a14:m>
                  <m:oMath xmlns:m="http://schemas.openxmlformats.org/officeDocument/2006/math">
                    <m:r>
                      <a:rPr lang="en-US" sz="2200" i="1" dirty="0">
                        <a:latin typeface="Cambria Math"/>
                      </a:rPr>
                      <m:t> </m:t>
                    </m:r>
                  </m:oMath>
                </a14:m>
                <a:endParaRPr lang="en-US" sz="2200" dirty="0"/>
              </a:p>
              <a:p>
                <a:endParaRPr lang="en-US" sz="2200" dirty="0"/>
              </a:p>
              <a:p>
                <a:pPr marL="0" indent="0">
                  <a:buNone/>
                </a:pPr>
                <a:r>
                  <a:rPr lang="en-US" sz="2200" dirty="0"/>
                  <a:t>Total Sum of Squares=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𝑦</m:t>
                            </m:r>
                          </m:e>
                          <m:sup>
                            <m:r>
                              <a:rPr lang="en-US" sz="2200" i="1">
                                <a:latin typeface="Cambria Math"/>
                                <a:ea typeface="Cambria Math"/>
                              </a:rPr>
                              <m:t>2</m:t>
                            </m:r>
                          </m:sup>
                        </m:sSup>
                      </m:e>
                      <m:sub>
                        <m:r>
                          <a:rPr lang="en-US" sz="2200" i="1">
                            <a:latin typeface="Cambria Math"/>
                            <a:ea typeface="Cambria Math"/>
                          </a:rPr>
                          <m:t>𝐴</m:t>
                        </m:r>
                      </m:sub>
                    </m:sSub>
                  </m:oMath>
                </a14:m>
                <a:r>
                  <a:rPr lang="en-US" sz="2200" dirty="0"/>
                  <a:t>+</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𝑦</m:t>
                            </m:r>
                          </m:e>
                          <m:sup>
                            <m:r>
                              <a:rPr lang="en-US" sz="2200" i="1">
                                <a:latin typeface="Cambria Math"/>
                                <a:ea typeface="Cambria Math"/>
                              </a:rPr>
                              <m:t>2</m:t>
                            </m:r>
                          </m:sup>
                        </m:sSup>
                      </m:e>
                      <m:sub>
                        <m:r>
                          <a:rPr lang="en-US" sz="2200" i="1">
                            <a:latin typeface="Cambria Math"/>
                            <a:ea typeface="Cambria Math"/>
                          </a:rPr>
                          <m:t>𝐵</m:t>
                        </m:r>
                      </m:sub>
                    </m:sSub>
                  </m:oMath>
                </a14:m>
                <a:r>
                  <a:rPr lang="en-US" sz="2200" dirty="0"/>
                  <a:t>+</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𝑦</m:t>
                            </m:r>
                          </m:e>
                          <m:sup>
                            <m:r>
                              <a:rPr lang="en-US" sz="2200" i="1">
                                <a:latin typeface="Cambria Math"/>
                                <a:ea typeface="Cambria Math"/>
                              </a:rPr>
                              <m:t>2 </m:t>
                            </m:r>
                          </m:sup>
                        </m:sSup>
                      </m:e>
                      <m:sub>
                        <m:r>
                          <a:rPr lang="en-US" sz="2200" i="1">
                            <a:latin typeface="Cambria Math"/>
                            <a:ea typeface="Cambria Math"/>
                          </a:rPr>
                          <m:t>𝐶</m:t>
                        </m:r>
                      </m:sub>
                    </m:sSub>
                  </m:oMath>
                </a14:m>
                <a:r>
                  <a:rPr lang="en-US" sz="2200" dirty="0"/>
                  <a:t> - C.F</a:t>
                </a:r>
              </a:p>
              <a:p>
                <a:pPr marL="0" indent="0">
                  <a:buNone/>
                </a:pPr>
                <a:r>
                  <a:rPr lang="en-US" sz="2200" dirty="0"/>
                  <a:t>                             =59+86+135-240=40</a:t>
                </a:r>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1037" t="-1078" b="-8140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6D3CDED-DBC4-4578-9B16-A5474DA7C31F}"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5" dirty="0">
                <a:latin typeface="Cambria" panose="02040503050406030204" pitchFamily="18" charset="0"/>
                <a:ea typeface="Cambria" panose="02040503050406030204" pitchFamily="18" charset="0"/>
              </a:rPr>
              <a:t>Analysis of</a:t>
            </a:r>
            <a:r>
              <a:rPr lang="en-US" sz="3000" b="1" spc="-80" dirty="0">
                <a:latin typeface="Cambria" panose="02040503050406030204" pitchFamily="18" charset="0"/>
                <a:ea typeface="Cambria" panose="02040503050406030204" pitchFamily="18" charset="0"/>
              </a:rPr>
              <a:t> </a:t>
            </a:r>
            <a:r>
              <a:rPr lang="en-US" sz="3000" b="1" spc="-45" dirty="0">
                <a:latin typeface="Cambria" panose="02040503050406030204" pitchFamily="18" charset="0"/>
                <a:ea typeface="Cambria" panose="02040503050406030204" pitchFamily="18" charset="0"/>
              </a:rPr>
              <a:t>Variance  </a:t>
            </a:r>
            <a:r>
              <a:rPr lang="en-US" sz="3000" b="1" spc="-55" dirty="0">
                <a:latin typeface="Cambria" panose="02040503050406030204" pitchFamily="18" charset="0"/>
                <a:ea typeface="Cambria" panose="02040503050406030204" pitchFamily="18" charset="0"/>
              </a:rPr>
              <a:t>(ANOVA)(</a:t>
            </a:r>
            <a:r>
              <a:rPr lang="en-US" sz="3000" b="1" dirty="0" smtClean="0"/>
              <a:t>CO4)</a:t>
            </a:r>
            <a:endParaRPr lang="en-US" sz="3000" b="1" dirty="0"/>
          </a:p>
        </p:txBody>
      </p:sp>
    </p:spTree>
    <p:extLst>
      <p:ext uri="{BB962C8B-B14F-4D97-AF65-F5344CB8AC3E}">
        <p14:creationId xmlns:p14="http://schemas.microsoft.com/office/powerpoint/2010/main" val="1019217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smtClean="0"/>
                  <a:t>Sum of Squares between Samples</a:t>
                </a:r>
                <a:r>
                  <a:rPr lang="en-US" sz="2200" baseline="-25000" dirty="0"/>
                  <a:t> </a:t>
                </a:r>
              </a:p>
              <a:p>
                <a:pPr marL="0" indent="0">
                  <a:buNone/>
                </a:pPr>
                <a:r>
                  <a:rPr lang="en-US" sz="2200" dirty="0"/>
                  <a:t>=</a:t>
                </a:r>
                <a14:m>
                  <m:oMath xmlns:m="http://schemas.openxmlformats.org/officeDocument/2006/math">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b="0" i="1" smtClean="0">
                                    <a:latin typeface="Cambria Math"/>
                                    <a:ea typeface="Cambria Math"/>
                                  </a:rPr>
                                  <m:t>𝑦</m:t>
                                </m:r>
                              </m:e>
                              <m:sub>
                                <m:r>
                                  <a:rPr lang="en-US" sz="2200" i="1">
                                    <a:latin typeface="Cambria Math"/>
                                    <a:ea typeface="Cambria Math"/>
                                  </a:rPr>
                                  <m:t>𝐴</m:t>
                                </m:r>
                              </m:sub>
                            </m:sSub>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den>
                    </m:f>
                    <m:r>
                      <a:rPr lang="en-US" sz="2200">
                        <a:latin typeface="Cambria Math"/>
                      </a:rPr>
                      <m:t>+</m:t>
                    </m:r>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b="0" i="1" smtClean="0">
                                    <a:latin typeface="Cambria Math"/>
                                    <a:ea typeface="Cambria Math"/>
                                  </a:rPr>
                                  <m:t>𝑦</m:t>
                                </m:r>
                              </m:e>
                              <m:sub>
                                <m:r>
                                  <a:rPr lang="en-US" sz="2200" i="1">
                                    <a:latin typeface="Cambria Math"/>
                                    <a:ea typeface="Cambria Math"/>
                                  </a:rPr>
                                  <m:t>𝐵</m:t>
                                </m:r>
                              </m:sub>
                            </m:sSub>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den>
                    </m:f>
                    <m:r>
                      <a:rPr lang="en-US" sz="2200">
                        <a:latin typeface="Cambria Math"/>
                      </a:rPr>
                      <m:t>+</m:t>
                    </m:r>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b="0" i="1" smtClean="0">
                                    <a:latin typeface="Cambria Math"/>
                                    <a:ea typeface="Cambria Math"/>
                                  </a:rPr>
                                  <m:t>𝑦</m:t>
                                </m:r>
                              </m:e>
                              <m:sub>
                                <m:r>
                                  <a:rPr lang="en-US" sz="2200" i="1">
                                    <a:latin typeface="Cambria Math"/>
                                    <a:ea typeface="Cambria Math"/>
                                  </a:rPr>
                                  <m:t>𝐶</m:t>
                                </m:r>
                              </m:sub>
                            </m:sSub>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3</m:t>
                            </m:r>
                          </m:sub>
                        </m:sSub>
                      </m:den>
                    </m:f>
                    <m:r>
                      <a:rPr lang="en-US" sz="2200" i="1">
                        <a:latin typeface="Cambria Math"/>
                      </a:rPr>
                      <m:t>−</m:t>
                    </m:r>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rPr>
                              <m:t>𝑇</m:t>
                            </m:r>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r>
                          <a:rPr lang="en-US" sz="2200" i="1">
                            <a:latin typeface="Cambria Math"/>
                          </a:rPr>
                          <m:t>𝑛</m:t>
                        </m:r>
                      </m:den>
                    </m:f>
                  </m:oMath>
                </a14:m>
                <a:endParaRPr lang="en-US" sz="2200" dirty="0"/>
              </a:p>
              <a:p>
                <a:pPr marL="0" indent="0">
                  <a:buNone/>
                </a:pPr>
                <a:endParaRPr lang="en-US" sz="2200" dirty="0"/>
              </a:p>
              <a:p>
                <a:pPr marL="0" indent="0">
                  <a:buNone/>
                </a:pPr>
                <a:r>
                  <a:rPr lang="en-US" sz="2200" dirty="0"/>
                  <a:t>=</a:t>
                </a:r>
                <a14:m>
                  <m:oMath xmlns:m="http://schemas.openxmlformats.org/officeDocument/2006/math">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rPr>
                              <m:t>15</m:t>
                            </m:r>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r>
                          <a:rPr lang="en-US" sz="2200" i="1">
                            <a:latin typeface="Cambria Math"/>
                          </a:rPr>
                          <m:t>5</m:t>
                        </m:r>
                      </m:den>
                    </m:f>
                    <m:r>
                      <a:rPr lang="en-US" sz="2200">
                        <a:latin typeface="Cambria Math"/>
                      </a:rPr>
                      <m:t>+</m:t>
                    </m:r>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rPr>
                              <m:t>20</m:t>
                            </m:r>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r>
                          <a:rPr lang="en-US" sz="2200" i="1">
                            <a:latin typeface="Cambria Math"/>
                          </a:rPr>
                          <m:t>5</m:t>
                        </m:r>
                      </m:den>
                    </m:f>
                    <m:r>
                      <a:rPr lang="en-US" sz="2200">
                        <a:latin typeface="Cambria Math"/>
                      </a:rPr>
                      <m:t>+</m:t>
                    </m:r>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rPr>
                              <m:t>25</m:t>
                            </m:r>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r>
                          <a:rPr lang="en-US" sz="2200" i="1">
                            <a:latin typeface="Cambria Math"/>
                          </a:rPr>
                          <m:t>5</m:t>
                        </m:r>
                      </m:den>
                    </m:f>
                    <m:r>
                      <a:rPr lang="en-US" sz="2200">
                        <a:latin typeface="Cambria Math"/>
                      </a:rPr>
                      <m:t>−240</m:t>
                    </m:r>
                  </m:oMath>
                </a14:m>
                <a:endParaRPr lang="en-US" sz="2200" dirty="0"/>
              </a:p>
              <a:p>
                <a:pPr marL="0" indent="0">
                  <a:buNone/>
                </a:pPr>
                <a:r>
                  <a:rPr lang="en-US" sz="2200" dirty="0"/>
                  <a:t>= 10</a:t>
                </a:r>
              </a:p>
              <a:p>
                <a:pPr marL="0" indent="0">
                  <a:buNone/>
                </a:pPr>
                <a:r>
                  <a:rPr lang="en-US" sz="2200" dirty="0"/>
                  <a:t>Sum of squares with in the samples</a:t>
                </a:r>
              </a:p>
              <a:p>
                <a:pPr marL="0" indent="0">
                  <a:buNone/>
                </a:pPr>
                <a:r>
                  <a:rPr lang="en-US" sz="2200" dirty="0"/>
                  <a:t>= Total sum of squares – sum of squares between the samples</a:t>
                </a:r>
              </a:p>
              <a:p>
                <a:pPr marL="0" indent="0">
                  <a:buNone/>
                </a:pPr>
                <a:r>
                  <a:rPr lang="en-US" sz="2200" dirty="0"/>
                  <a:t>= 40-10</a:t>
                </a:r>
              </a:p>
              <a:p>
                <a:pPr marL="0" indent="0">
                  <a:buNone/>
                </a:pPr>
                <a:r>
                  <a:rPr lang="en-US" sz="2200" dirty="0"/>
                  <a:t>=30</a:t>
                </a:r>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1199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84403317-9C86-47DB-A7A4-9AA941B8BB70}"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5" dirty="0">
                <a:latin typeface="Cambria" panose="02040503050406030204" pitchFamily="18" charset="0"/>
                <a:ea typeface="Cambria" panose="02040503050406030204" pitchFamily="18" charset="0"/>
              </a:rPr>
              <a:t>Analysis of</a:t>
            </a:r>
            <a:r>
              <a:rPr lang="en-US" sz="3000" b="1" spc="-80" dirty="0">
                <a:latin typeface="Cambria" panose="02040503050406030204" pitchFamily="18" charset="0"/>
                <a:ea typeface="Cambria" panose="02040503050406030204" pitchFamily="18" charset="0"/>
              </a:rPr>
              <a:t> </a:t>
            </a:r>
            <a:r>
              <a:rPr lang="en-US" sz="3000" b="1" spc="-45" dirty="0">
                <a:latin typeface="Cambria" panose="02040503050406030204" pitchFamily="18" charset="0"/>
                <a:ea typeface="Cambria" panose="02040503050406030204" pitchFamily="18" charset="0"/>
              </a:rPr>
              <a:t>Variance  </a:t>
            </a:r>
            <a:r>
              <a:rPr lang="en-US" sz="3000" b="1" spc="-55" dirty="0">
                <a:latin typeface="Cambria" panose="02040503050406030204" pitchFamily="18" charset="0"/>
                <a:ea typeface="Cambria" panose="02040503050406030204" pitchFamily="18" charset="0"/>
              </a:rPr>
              <a:t>(ANOVA)(</a:t>
            </a:r>
            <a:r>
              <a:rPr lang="en-US" sz="3000" b="1" dirty="0" smtClean="0"/>
              <a:t>CO4)</a:t>
            </a:r>
            <a:endParaRPr lang="en-US" sz="3000" b="1" dirty="0"/>
          </a:p>
        </p:txBody>
      </p:sp>
    </p:spTree>
    <p:extLst>
      <p:ext uri="{BB962C8B-B14F-4D97-AF65-F5344CB8AC3E}">
        <p14:creationId xmlns:p14="http://schemas.microsoft.com/office/powerpoint/2010/main" val="42833104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Degree of freedom for total sum of squares =n-1=15-1=14</a:t>
            </a:r>
          </a:p>
          <a:p>
            <a:pPr marL="0" indent="0">
              <a:buNone/>
            </a:pPr>
            <a:r>
              <a:rPr lang="en-US" sz="2200" dirty="0"/>
              <a:t>Degree of freedom for Hospitals=c-1 = 3-1=2</a:t>
            </a:r>
          </a:p>
          <a:p>
            <a:pPr marL="0" indent="0">
              <a:buNone/>
            </a:pPr>
            <a:r>
              <a:rPr lang="en-US" sz="2200" dirty="0"/>
              <a:t>Degree of freedom for Error =n-c =15-3=12</a:t>
            </a:r>
          </a:p>
          <a:p>
            <a:pPr marL="0" indent="0" algn="ctr">
              <a:buNone/>
            </a:pPr>
            <a:r>
              <a:rPr lang="en-US" sz="2200" dirty="0"/>
              <a:t>ANOVA TABLE</a:t>
            </a:r>
          </a:p>
          <a:p>
            <a:pPr marL="0" indent="0" algn="ctr">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155C355E-7725-47BA-BC3B-A6168D452149}"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pic>
        <p:nvPicPr>
          <p:cNvPr id="307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77" y="2819400"/>
            <a:ext cx="8613775" cy="295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5" dirty="0">
                <a:latin typeface="Cambria" panose="02040503050406030204" pitchFamily="18" charset="0"/>
                <a:ea typeface="Cambria" panose="02040503050406030204" pitchFamily="18" charset="0"/>
              </a:rPr>
              <a:t>Analysis of</a:t>
            </a:r>
            <a:r>
              <a:rPr lang="en-US" sz="3000" b="1" spc="-80" dirty="0">
                <a:latin typeface="Cambria" panose="02040503050406030204" pitchFamily="18" charset="0"/>
                <a:ea typeface="Cambria" panose="02040503050406030204" pitchFamily="18" charset="0"/>
              </a:rPr>
              <a:t> </a:t>
            </a:r>
            <a:r>
              <a:rPr lang="en-US" sz="3000" b="1" spc="-45" dirty="0">
                <a:latin typeface="Cambria" panose="02040503050406030204" pitchFamily="18" charset="0"/>
                <a:ea typeface="Cambria" panose="02040503050406030204" pitchFamily="18" charset="0"/>
              </a:rPr>
              <a:t>Variance  </a:t>
            </a:r>
            <a:r>
              <a:rPr lang="en-US" sz="3000" b="1" spc="-55" dirty="0">
                <a:latin typeface="Cambria" panose="02040503050406030204" pitchFamily="18" charset="0"/>
                <a:ea typeface="Cambria" panose="02040503050406030204" pitchFamily="18" charset="0"/>
              </a:rPr>
              <a:t>(ANOVA)(</a:t>
            </a:r>
            <a:r>
              <a:rPr lang="en-US" sz="3000" b="1" dirty="0" smtClean="0"/>
              <a:t>CO4)</a:t>
            </a:r>
            <a:endParaRPr lang="en-US" sz="3000" b="1" dirty="0"/>
          </a:p>
        </p:txBody>
      </p:sp>
    </p:spTree>
    <p:extLst>
      <p:ext uri="{BB962C8B-B14F-4D97-AF65-F5344CB8AC3E}">
        <p14:creationId xmlns:p14="http://schemas.microsoft.com/office/powerpoint/2010/main" val="25114889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The tabular value of F at 5 % level of significance with degree of freedom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𝜈</m:t>
                        </m:r>
                      </m:e>
                      <m:sub>
                        <m:r>
                          <a:rPr lang="en-US" sz="2200" i="1">
                            <a:latin typeface="Cambria Math"/>
                          </a:rPr>
                          <m:t>1</m:t>
                        </m:r>
                      </m:sub>
                    </m:sSub>
                  </m:oMath>
                </a14:m>
                <a:r>
                  <a:rPr lang="en-US" sz="2200" dirty="0"/>
                  <a:t>=2 &amp;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ea typeface="Cambria Math"/>
                          </a:rPr>
                          <m:t>𝜈</m:t>
                        </m:r>
                      </m:e>
                      <m:sub>
                        <m:r>
                          <a:rPr lang="en-US" sz="2200" i="1">
                            <a:latin typeface="Cambria Math"/>
                            <a:ea typeface="Cambria Math"/>
                          </a:rPr>
                          <m:t>2</m:t>
                        </m:r>
                      </m:sub>
                    </m:sSub>
                    <m:r>
                      <a:rPr lang="en-US" sz="2200" i="1">
                        <a:latin typeface="Cambria Math"/>
                      </a:rPr>
                      <m:t>=12 </m:t>
                    </m:r>
                    <m:r>
                      <a:rPr lang="en-US" sz="2200" i="1">
                        <a:latin typeface="Cambria Math"/>
                      </a:rPr>
                      <m:t>𝑖𝑠</m:t>
                    </m:r>
                    <m:r>
                      <a:rPr lang="en-US" sz="2200" i="1">
                        <a:latin typeface="Cambria Math"/>
                      </a:rPr>
                      <m:t> 3.89</m:t>
                    </m:r>
                  </m:oMath>
                </a14:m>
                <a:r>
                  <a:rPr lang="en-US" sz="2200" dirty="0"/>
                  <a:t>:</a:t>
                </a:r>
              </a:p>
              <a:p>
                <a:pPr marL="0" indent="0">
                  <a:buNone/>
                </a:pPr>
                <a:r>
                  <a:rPr lang="en-US" sz="2200" b="1" dirty="0"/>
                  <a:t>Conclusion:</a:t>
                </a: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𝐹</m:t>
                        </m:r>
                      </m:e>
                      <m:sub>
                        <m:r>
                          <a:rPr lang="en-US" sz="2200" i="1">
                            <a:latin typeface="Cambria Math"/>
                            <a:ea typeface="Cambria Math"/>
                          </a:rPr>
                          <m:t>𝑐𝑎𝑙</m:t>
                        </m:r>
                      </m:sub>
                    </m:sSub>
                    <m:r>
                      <a:rPr lang="en-US" sz="2200" i="1">
                        <a:latin typeface="Cambria Math"/>
                      </a:rPr>
                      <m:t>&lt;</m:t>
                    </m:r>
                    <m:sSub>
                      <m:sSubPr>
                        <m:ctrlPr>
                          <a:rPr lang="en-US" sz="2200" i="1">
                            <a:latin typeface="Cambria Math" panose="02040503050406030204" pitchFamily="18" charset="0"/>
                          </a:rPr>
                        </m:ctrlPr>
                      </m:sSubPr>
                      <m:e>
                        <m:r>
                          <a:rPr lang="en-US" sz="2200" i="1">
                            <a:latin typeface="Cambria Math"/>
                          </a:rPr>
                          <m:t>𝐹</m:t>
                        </m:r>
                      </m:e>
                      <m:sub>
                        <m:r>
                          <a:rPr lang="en-US" sz="2200" i="1">
                            <a:latin typeface="Cambria Math"/>
                          </a:rPr>
                          <m:t>𝑡</m:t>
                        </m:r>
                        <m:r>
                          <a:rPr lang="en-US" sz="2200" i="1">
                            <a:latin typeface="Cambria Math"/>
                            <a:ea typeface="Cambria Math"/>
                          </a:rPr>
                          <m:t>𝑎𝑏</m:t>
                        </m:r>
                      </m:sub>
                    </m:sSub>
                    <m:r>
                      <a:rPr lang="en-US" sz="2200" i="1">
                        <a:latin typeface="Cambria Math"/>
                        <a:ea typeface="Cambria Math"/>
                      </a:rPr>
                      <m:t>, </m:t>
                    </m:r>
                  </m:oMath>
                </a14:m>
                <a:r>
                  <a:rPr lang="en-US" sz="2200" dirty="0"/>
                  <a:t>i. e. H0 is accepted, so the difference is insignificant and we conclude that the data </a:t>
                </a:r>
                <a:r>
                  <a:rPr lang="en-US" sz="2200" dirty="0" err="1"/>
                  <a:t>donot</a:t>
                </a:r>
                <a:r>
                  <a:rPr lang="en-US" sz="2200" dirty="0"/>
                  <a:t> suggest a difference in the no of deaths per month among the three hospitals.</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44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BFE406A-3562-4999-8656-BA9F934D6FAD}"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5" dirty="0">
                <a:latin typeface="Cambria" panose="02040503050406030204" pitchFamily="18" charset="0"/>
                <a:ea typeface="Cambria" panose="02040503050406030204" pitchFamily="18" charset="0"/>
              </a:rPr>
              <a:t>Analysis of</a:t>
            </a:r>
            <a:r>
              <a:rPr lang="en-US" sz="3000" b="1" spc="-80" dirty="0">
                <a:latin typeface="Cambria" panose="02040503050406030204" pitchFamily="18" charset="0"/>
                <a:ea typeface="Cambria" panose="02040503050406030204" pitchFamily="18" charset="0"/>
              </a:rPr>
              <a:t> </a:t>
            </a:r>
            <a:r>
              <a:rPr lang="en-US" sz="3000" b="1" spc="-45" dirty="0">
                <a:latin typeface="Cambria" panose="02040503050406030204" pitchFamily="18" charset="0"/>
                <a:ea typeface="Cambria" panose="02040503050406030204" pitchFamily="18" charset="0"/>
              </a:rPr>
              <a:t>Variance  </a:t>
            </a:r>
            <a:r>
              <a:rPr lang="en-US" sz="3000" b="1" spc="-55" dirty="0">
                <a:latin typeface="Cambria" panose="02040503050406030204" pitchFamily="18" charset="0"/>
                <a:ea typeface="Cambria" panose="02040503050406030204" pitchFamily="18" charset="0"/>
              </a:rPr>
              <a:t>(ANOVA)(</a:t>
            </a:r>
            <a:r>
              <a:rPr lang="en-US" sz="3000" b="1" dirty="0" smtClean="0"/>
              <a:t>CO4)</a:t>
            </a:r>
            <a:endParaRPr lang="en-US" sz="3000" b="1" dirty="0"/>
          </a:p>
        </p:txBody>
      </p:sp>
    </p:spTree>
    <p:extLst>
      <p:ext uri="{BB962C8B-B14F-4D97-AF65-F5344CB8AC3E}">
        <p14:creationId xmlns:p14="http://schemas.microsoft.com/office/powerpoint/2010/main" val="29154615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Q.2 A manufacturing company purchased three new machines of different makes and wishes to determine whether one of them is faster than the others in producing a certain out put . Five hourly production  figures are observed at random from each machine and the results are given below:</a:t>
            </a:r>
          </a:p>
          <a:p>
            <a:pPr marL="0" indent="0">
              <a:buNone/>
            </a:pPr>
            <a:r>
              <a:rPr lang="en-US" sz="2200" dirty="0" smtClean="0"/>
              <a:t/>
            </a:r>
            <a:br>
              <a:rPr lang="en-US" sz="2200" dirty="0" smtClean="0"/>
            </a:br>
            <a:endParaRPr lang="en-US" sz="2200" dirty="0" smtClean="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4ADDCF63-D850-452F-9924-5078898B717C}"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200400"/>
            <a:ext cx="7734299" cy="234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5" dirty="0">
                <a:latin typeface="Cambria" panose="02040503050406030204" pitchFamily="18" charset="0"/>
                <a:ea typeface="Cambria" panose="02040503050406030204" pitchFamily="18" charset="0"/>
              </a:rPr>
              <a:t>Analysis of</a:t>
            </a:r>
            <a:r>
              <a:rPr lang="en-US" sz="3000" b="1" spc="-80" dirty="0">
                <a:latin typeface="Cambria" panose="02040503050406030204" pitchFamily="18" charset="0"/>
                <a:ea typeface="Cambria" panose="02040503050406030204" pitchFamily="18" charset="0"/>
              </a:rPr>
              <a:t> </a:t>
            </a:r>
            <a:r>
              <a:rPr lang="en-US" sz="3000" b="1" spc="-45" dirty="0">
                <a:latin typeface="Cambria" panose="02040503050406030204" pitchFamily="18" charset="0"/>
                <a:ea typeface="Cambria" panose="02040503050406030204" pitchFamily="18" charset="0"/>
              </a:rPr>
              <a:t>Variance  </a:t>
            </a:r>
            <a:r>
              <a:rPr lang="en-US" sz="3000" b="1" spc="-55" dirty="0">
                <a:latin typeface="Cambria" panose="02040503050406030204" pitchFamily="18" charset="0"/>
                <a:ea typeface="Cambria" panose="02040503050406030204" pitchFamily="18" charset="0"/>
              </a:rPr>
              <a:t>(ANOVA)(</a:t>
            </a:r>
            <a:r>
              <a:rPr lang="en-US" sz="3000" b="1" dirty="0" smtClean="0"/>
              <a:t>CO4)</a:t>
            </a:r>
            <a:endParaRPr lang="en-US" sz="3000" b="1" dirty="0"/>
          </a:p>
        </p:txBody>
      </p:sp>
    </p:spTree>
    <p:extLst>
      <p:ext uri="{BB962C8B-B14F-4D97-AF65-F5344CB8AC3E}">
        <p14:creationId xmlns:p14="http://schemas.microsoft.com/office/powerpoint/2010/main" val="2312259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Use ANOVA and determine whether the machines are significantly </a:t>
                </a:r>
              </a:p>
              <a:p>
                <a:pPr marL="0" indent="0">
                  <a:buNone/>
                </a:pPr>
                <a:r>
                  <a:rPr lang="en-US" sz="2200" dirty="0"/>
                  <a:t>Different in their mean speed.(Given at 5% level,F2,12=3.89)</a:t>
                </a:r>
              </a:p>
              <a:p>
                <a:pPr marL="0" indent="0">
                  <a:buNone/>
                </a:pPr>
                <a:r>
                  <a:rPr lang="en-US" sz="2200" dirty="0"/>
                  <a:t>Sol</a:t>
                </a:r>
                <a:r>
                  <a:rPr lang="en-US" sz="2200" dirty="0" smtClean="0"/>
                  <a:t>. Null </a:t>
                </a:r>
                <a:r>
                  <a:rPr lang="en-US" sz="2200" dirty="0"/>
                  <a:t>hypothesis H0: Machines are not significantly different in their mean speed i.e.,</a:t>
                </a:r>
                <a14:m>
                  <m:oMath xmlns:m="http://schemas.openxmlformats.org/officeDocument/2006/math">
                    <m:r>
                      <a:rPr lang="en-US" sz="2200" i="1">
                        <a:latin typeface="Cambria Math"/>
                        <a:ea typeface="Cambria Math"/>
                      </a:rPr>
                      <m:t>𝜇</m:t>
                    </m:r>
                    <m:r>
                      <a:rPr lang="en-US" sz="2200" i="1">
                        <a:latin typeface="Cambria Math"/>
                        <a:ea typeface="Cambria Math"/>
                      </a:rPr>
                      <m:t>1=</m:t>
                    </m:r>
                    <m:r>
                      <a:rPr lang="en-US" sz="2200" i="1">
                        <a:latin typeface="Cambria Math"/>
                        <a:ea typeface="Cambria Math"/>
                      </a:rPr>
                      <m:t>𝜇</m:t>
                    </m:r>
                    <m:r>
                      <a:rPr lang="en-US" sz="2200" i="1">
                        <a:latin typeface="Cambria Math"/>
                        <a:ea typeface="Cambria Math"/>
                      </a:rPr>
                      <m:t>2=</m:t>
                    </m:r>
                    <m:r>
                      <a:rPr lang="en-US" sz="2200" i="1">
                        <a:latin typeface="Cambria Math"/>
                        <a:ea typeface="Cambria Math"/>
                      </a:rPr>
                      <m:t>𝜇</m:t>
                    </m:r>
                    <m:r>
                      <a:rPr lang="en-US" sz="2200" i="1">
                        <a:latin typeface="Cambria Math"/>
                        <a:ea typeface="Cambria Math"/>
                      </a:rPr>
                      <m:t>3</m:t>
                    </m:r>
                  </m:oMath>
                </a14:m>
                <a:r>
                  <a:rPr lang="en-US" sz="2200" dirty="0"/>
                  <a:t>.</a:t>
                </a:r>
              </a:p>
              <a:p>
                <a:pPr marL="0" indent="0">
                  <a:buNone/>
                </a:pPr>
                <a:r>
                  <a:rPr lang="en-US" sz="2200" dirty="0"/>
                  <a:t>Alternate hypothesis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𝐻</m:t>
                        </m:r>
                      </m:e>
                      <m:sub>
                        <m:r>
                          <a:rPr lang="en-US" sz="2200" i="1">
                            <a:latin typeface="Cambria Math"/>
                          </a:rPr>
                          <m:t>1</m:t>
                        </m:r>
                      </m:sub>
                    </m:sSub>
                  </m:oMath>
                </a14:m>
                <a:r>
                  <a:rPr lang="en-US" sz="2200" dirty="0"/>
                  <a:t>:Machines are significantly different in their mean speed.</a:t>
                </a:r>
              </a:p>
              <a:p>
                <a:pPr marL="0" indent="0">
                  <a:buNone/>
                </a:pPr>
                <a:r>
                  <a:rPr lang="en-US" sz="2200" dirty="0"/>
                  <a:t>Level of Significance: We use 5% level of Significance.</a:t>
                </a:r>
              </a:p>
              <a:p>
                <a:pPr marL="0" indent="0">
                  <a:buNone/>
                </a:pPr>
                <a:r>
                  <a:rPr lang="en-US" sz="2200" dirty="0"/>
                  <a:t>Test  Statistic: T o find the Variance ratio F,  we set up an ANOVA tables as follows: let us shift the origin at 30 i.e., reduce each observations by 30.we have</a:t>
                </a:r>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r="-1556" b="-1280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25E2A72-A227-470C-940E-3431831A6AF4}"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5" dirty="0">
                <a:latin typeface="Cambria" panose="02040503050406030204" pitchFamily="18" charset="0"/>
                <a:ea typeface="Cambria" panose="02040503050406030204" pitchFamily="18" charset="0"/>
              </a:rPr>
              <a:t>Analysis of</a:t>
            </a:r>
            <a:r>
              <a:rPr lang="en-US" sz="3000" b="1" spc="-80" dirty="0">
                <a:latin typeface="Cambria" panose="02040503050406030204" pitchFamily="18" charset="0"/>
                <a:ea typeface="Cambria" panose="02040503050406030204" pitchFamily="18" charset="0"/>
              </a:rPr>
              <a:t> </a:t>
            </a:r>
            <a:r>
              <a:rPr lang="en-US" sz="3000" b="1" spc="-45" dirty="0">
                <a:latin typeface="Cambria" panose="02040503050406030204" pitchFamily="18" charset="0"/>
                <a:ea typeface="Cambria" panose="02040503050406030204" pitchFamily="18" charset="0"/>
              </a:rPr>
              <a:t>Variance  </a:t>
            </a:r>
            <a:r>
              <a:rPr lang="en-US" sz="3000" b="1" spc="-55" dirty="0">
                <a:latin typeface="Cambria" panose="02040503050406030204" pitchFamily="18" charset="0"/>
                <a:ea typeface="Cambria" panose="02040503050406030204" pitchFamily="18" charset="0"/>
              </a:rPr>
              <a:t>(ANOVA)(</a:t>
            </a:r>
            <a:r>
              <a:rPr lang="en-US" sz="3000" b="1" dirty="0" smtClean="0"/>
              <a:t>CO4)</a:t>
            </a:r>
            <a:endParaRPr lang="en-US" sz="3000" b="1" dirty="0"/>
          </a:p>
        </p:txBody>
      </p:sp>
    </p:spTree>
    <p:extLst>
      <p:ext uri="{BB962C8B-B14F-4D97-AF65-F5344CB8AC3E}">
        <p14:creationId xmlns:p14="http://schemas.microsoft.com/office/powerpoint/2010/main" val="34702044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Sample totals:</a:t>
                </a:r>
              </a:p>
              <a:p>
                <a:pPr marL="0" indent="0">
                  <a:buNone/>
                </a:pP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1</m:t>
                        </m:r>
                      </m:sub>
                    </m:sSub>
                    <m:r>
                      <a:rPr lang="en-US" sz="2200">
                        <a:latin typeface="Cambria Math"/>
                      </a:rPr>
                      <m:t>=−5+0+6+8+1=1</m:t>
                    </m:r>
                  </m:oMath>
                </a14:m>
                <a:r>
                  <a:rPr lang="en-US" sz="2200" dirty="0"/>
                  <a:t>0</a:t>
                </a:r>
              </a:p>
              <a:p>
                <a:pPr marL="0" indent="0">
                  <a:buNone/>
                </a:pPr>
                <a:r>
                  <a:rPr lang="en-US" sz="2200" dirty="0"/>
                  <a:t>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𝐴</m:t>
                        </m:r>
                      </m:e>
                      <m:sub>
                        <m:r>
                          <a:rPr lang="en-US" sz="2200" i="1">
                            <a:latin typeface="Cambria Math"/>
                            <a:ea typeface="Cambria Math"/>
                          </a:rPr>
                          <m:t>2</m:t>
                        </m:r>
                      </m:sub>
                    </m:sSub>
                    <m:r>
                      <a:rPr lang="en-US" sz="2200">
                        <a:latin typeface="Cambria Math"/>
                        <a:ea typeface="Cambria Math"/>
                      </a:rPr>
                      <m:t>=1+9+8+12+5=</m:t>
                    </m:r>
                  </m:oMath>
                </a14:m>
                <a:r>
                  <a:rPr lang="en-US" sz="2200" dirty="0">
                    <a:ea typeface="Cambria Math"/>
                  </a:rPr>
                  <a:t>35</a:t>
                </a:r>
              </a:p>
              <a:p>
                <a:pPr marL="0" indent="0">
                  <a:buNone/>
                </a:pPr>
                <a:r>
                  <a:rPr lang="en-US" sz="2200" dirty="0"/>
                  <a:t>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𝐴</m:t>
                        </m:r>
                      </m:e>
                      <m:sub>
                        <m:r>
                          <a:rPr lang="en-US" sz="2200" i="1">
                            <a:latin typeface="Cambria Math"/>
                            <a:ea typeface="Cambria Math"/>
                          </a:rPr>
                          <m:t>3</m:t>
                        </m:r>
                      </m:sub>
                    </m:sSub>
                    <m:r>
                      <a:rPr lang="en-US" sz="2200">
                        <a:latin typeface="Cambria Math"/>
                        <a:ea typeface="Cambria Math"/>
                      </a:rPr>
                      <m:t>=−6+0</m:t>
                    </m:r>
                    <m:r>
                      <a:rPr lang="en-US" sz="2200" i="1">
                        <a:latin typeface="Cambria Math"/>
                        <a:ea typeface="Cambria Math"/>
                      </a:rPr>
                      <m:t>−2</m:t>
                    </m:r>
                    <m:r>
                      <a:rPr lang="en-US" sz="2200">
                        <a:latin typeface="Cambria Math"/>
                        <a:ea typeface="Cambria Math"/>
                      </a:rPr>
                      <m:t>−5−2=−15</m:t>
                    </m:r>
                  </m:oMath>
                </a14:m>
                <a:endParaRPr lang="en-US" sz="2200" dirty="0">
                  <a:ea typeface="Cambria Math"/>
                </a:endParaRPr>
              </a:p>
              <a:p>
                <a:pPr marL="0" indent="0">
                  <a:buNone/>
                </a:pPr>
                <a:endParaRPr lang="en-US" sz="2200" dirty="0" smtClean="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A5328E2-3053-4F56-B24C-D4C3E7425B95}"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276600"/>
            <a:ext cx="6102350" cy="234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5" dirty="0">
                <a:latin typeface="Cambria" panose="02040503050406030204" pitchFamily="18" charset="0"/>
                <a:ea typeface="Cambria" panose="02040503050406030204" pitchFamily="18" charset="0"/>
              </a:rPr>
              <a:t>Analysis of</a:t>
            </a:r>
            <a:r>
              <a:rPr lang="en-US" sz="3000" b="1" spc="-80" dirty="0">
                <a:latin typeface="Cambria" panose="02040503050406030204" pitchFamily="18" charset="0"/>
                <a:ea typeface="Cambria" panose="02040503050406030204" pitchFamily="18" charset="0"/>
              </a:rPr>
              <a:t> </a:t>
            </a:r>
            <a:r>
              <a:rPr lang="en-US" sz="3000" b="1" spc="-45" dirty="0">
                <a:latin typeface="Cambria" panose="02040503050406030204" pitchFamily="18" charset="0"/>
                <a:ea typeface="Cambria" panose="02040503050406030204" pitchFamily="18" charset="0"/>
              </a:rPr>
              <a:t>Variance  </a:t>
            </a:r>
            <a:r>
              <a:rPr lang="en-US" sz="3000" b="1" spc="-55" dirty="0">
                <a:latin typeface="Cambria" panose="02040503050406030204" pitchFamily="18" charset="0"/>
                <a:ea typeface="Cambria" panose="02040503050406030204" pitchFamily="18" charset="0"/>
              </a:rPr>
              <a:t>(ANOVA)(</a:t>
            </a:r>
            <a:r>
              <a:rPr lang="en-US" sz="3000" b="1" dirty="0" smtClean="0"/>
              <a:t>CO4)</a:t>
            </a:r>
            <a:endParaRPr lang="en-US" sz="3000" b="1" dirty="0"/>
          </a:p>
        </p:txBody>
      </p:sp>
    </p:spTree>
    <p:extLst>
      <p:ext uri="{BB962C8B-B14F-4D97-AF65-F5344CB8AC3E}">
        <p14:creationId xmlns:p14="http://schemas.microsoft.com/office/powerpoint/2010/main" val="1575060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200" dirty="0"/>
                  <a:t>1.	Grand total(T)=</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𝐴</m:t>
                        </m:r>
                      </m:e>
                      <m:sub>
                        <m:r>
                          <a:rPr lang="en-US" sz="2200" i="1">
                            <a:latin typeface="Cambria Math"/>
                            <a:ea typeface="Cambria Math"/>
                          </a:rPr>
                          <m:t>1</m:t>
                        </m:r>
                      </m:sub>
                    </m:sSub>
                  </m:oMath>
                </a14:m>
                <a:r>
                  <a:rPr lang="en-US" sz="2200" dirty="0"/>
                  <a:t>+</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𝐴</m:t>
                        </m:r>
                      </m:e>
                      <m:sub>
                        <m:r>
                          <a:rPr lang="en-US" sz="2200" i="1">
                            <a:latin typeface="Cambria Math"/>
                            <a:ea typeface="Cambria Math"/>
                          </a:rPr>
                          <m:t>2</m:t>
                        </m:r>
                      </m:sub>
                    </m:sSub>
                    <m:r>
                      <a:rPr lang="en-US" sz="2200">
                        <a:latin typeface="Cambria Math"/>
                        <a:ea typeface="Cambria Math"/>
                      </a:rPr>
                      <m:t>+</m:t>
                    </m:r>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𝐴</m:t>
                        </m:r>
                      </m:e>
                      <m:sub>
                        <m:r>
                          <a:rPr lang="en-US" sz="2200" i="1">
                            <a:latin typeface="Cambria Math"/>
                            <a:ea typeface="Cambria Math"/>
                          </a:rPr>
                          <m:t>3</m:t>
                        </m:r>
                      </m:sub>
                    </m:sSub>
                  </m:oMath>
                </a14:m>
                <a:r>
                  <a:rPr lang="en-US" sz="2200" dirty="0"/>
                  <a:t>=30</a:t>
                </a:r>
              </a:p>
              <a:p>
                <a:pPr marL="0" indent="0">
                  <a:buNone/>
                </a:pPr>
                <a:r>
                  <a:rPr lang="en-US" sz="2200" dirty="0"/>
                  <a:t>2.	Correction factor(C.F)=</a:t>
                </a:r>
                <a14:m>
                  <m:oMath xmlns:m="http://schemas.openxmlformats.org/officeDocument/2006/math">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a:rPr>
                                  <m:t>𝑇</m:t>
                                </m:r>
                              </m:e>
                            </m:d>
                          </m:e>
                          <m:sup>
                            <m:r>
                              <a:rPr lang="en-US" sz="2200" i="1">
                                <a:latin typeface="Cambria Math"/>
                              </a:rPr>
                              <m:t>2</m:t>
                            </m:r>
                          </m:sup>
                        </m:sSup>
                      </m:num>
                      <m:den>
                        <m:r>
                          <a:rPr lang="en-US" sz="2200" i="1">
                            <a:latin typeface="Cambria Math"/>
                          </a:rPr>
                          <m:t>𝑛</m:t>
                        </m:r>
                      </m:den>
                    </m:f>
                  </m:oMath>
                </a14:m>
                <a:r>
                  <a:rPr lang="en-US" sz="2200" dirty="0"/>
                  <a:t>=</a:t>
                </a:r>
                <a14:m>
                  <m:oMath xmlns:m="http://schemas.openxmlformats.org/officeDocument/2006/math">
                    <m:f>
                      <m:fPr>
                        <m:ctrlPr>
                          <a:rPr lang="en-US" sz="2200" i="1" dirty="0">
                            <a:latin typeface="Cambria Math" panose="02040503050406030204" pitchFamily="18" charset="0"/>
                          </a:rPr>
                        </m:ctrlPr>
                      </m:fPr>
                      <m:num>
                        <m:sSup>
                          <m:sSupPr>
                            <m:ctrlPr>
                              <a:rPr lang="en-US" sz="2200" i="1" dirty="0">
                                <a:latin typeface="Cambria Math" panose="02040503050406030204" pitchFamily="18" charset="0"/>
                              </a:rPr>
                            </m:ctrlPr>
                          </m:sSupPr>
                          <m:e>
                            <m:r>
                              <a:rPr lang="en-US" sz="2200" i="1" dirty="0">
                                <a:latin typeface="Cambria Math"/>
                              </a:rPr>
                              <m:t>(30)</m:t>
                            </m:r>
                          </m:e>
                          <m:sup>
                            <m:r>
                              <a:rPr lang="en-US" sz="2200" i="1" dirty="0">
                                <a:latin typeface="Cambria Math"/>
                              </a:rPr>
                              <m:t>2</m:t>
                            </m:r>
                          </m:sup>
                        </m:sSup>
                      </m:num>
                      <m:den>
                        <m:r>
                          <a:rPr lang="en-US" sz="2200" i="1" dirty="0">
                            <a:latin typeface="Cambria Math"/>
                          </a:rPr>
                          <m:t>15</m:t>
                        </m:r>
                      </m:den>
                    </m:f>
                    <m:r>
                      <a:rPr lang="en-US" sz="2200" dirty="0">
                        <a:latin typeface="Cambria Math"/>
                      </a:rPr>
                      <m:t>=6</m:t>
                    </m:r>
                  </m:oMath>
                </a14:m>
                <a:r>
                  <a:rPr lang="en-US" sz="2200" dirty="0"/>
                  <a:t>0</a:t>
                </a:r>
              </a:p>
              <a:p>
                <a:endParaRPr lang="en-US" sz="2200" dirty="0"/>
              </a:p>
              <a:p>
                <a:pPr marL="0" indent="0">
                  <a:buNone/>
                </a:pPr>
                <a:r>
                  <a:rPr lang="en-US" sz="2200" dirty="0"/>
                  <a:t>Sum of Squares of Samples:</a:t>
                </a:r>
              </a:p>
              <a:p>
                <a:pPr marL="0" indent="0">
                  <a:buNone/>
                </a:pPr>
                <a:r>
                  <a:rPr lang="en-US" sz="2200" dirty="0"/>
                  <a:t>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𝐴</m:t>
                            </m:r>
                          </m:e>
                          <m:sup>
                            <m:r>
                              <a:rPr lang="en-US" sz="2200" i="1">
                                <a:latin typeface="Cambria Math"/>
                                <a:ea typeface="Cambria Math"/>
                              </a:rPr>
                              <m:t>2</m:t>
                            </m:r>
                          </m:sup>
                        </m:sSup>
                      </m:e>
                      <m:sub>
                        <m:r>
                          <a:rPr lang="en-US" sz="2200" i="1">
                            <a:latin typeface="Cambria Math"/>
                            <a:ea typeface="Cambria Math"/>
                          </a:rPr>
                          <m:t>1</m:t>
                        </m:r>
                      </m:sub>
                    </m:sSub>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(−5)</m:t>
                        </m:r>
                      </m:e>
                      <m:sup>
                        <m:r>
                          <a:rPr lang="en-US" sz="2200" i="1" dirty="0">
                            <a:latin typeface="Cambria Math"/>
                          </a:rPr>
                          <m:t>2</m:t>
                        </m:r>
                      </m:sup>
                    </m:sSup>
                    <m:r>
                      <a:rPr lang="en-US" sz="2200" dirty="0">
                        <a:latin typeface="Cambria Math"/>
                      </a:rPr>
                      <m:t> </m:t>
                    </m:r>
                  </m:oMath>
                </a14:m>
                <a:r>
                  <a:rPr lang="en-US" sz="2200" dirty="0"/>
                  <a:t>+0+</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6</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8</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1</m:t>
                        </m:r>
                      </m:e>
                      <m:sup>
                        <m:r>
                          <a:rPr lang="en-US" sz="2200" i="1" dirty="0">
                            <a:latin typeface="Cambria Math"/>
                          </a:rPr>
                          <m:t>2</m:t>
                        </m:r>
                      </m:sup>
                    </m:sSup>
                  </m:oMath>
                </a14:m>
                <a:r>
                  <a:rPr lang="en-US" sz="2200" dirty="0"/>
                  <a:t>=126</a:t>
                </a:r>
              </a:p>
              <a:p>
                <a:pPr marL="0" indent="0">
                  <a:buNone/>
                </a:pPr>
                <a:r>
                  <a:rPr lang="en-US" sz="2200" dirty="0"/>
                  <a:t>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𝐴</m:t>
                            </m:r>
                          </m:e>
                          <m:sup>
                            <m:r>
                              <a:rPr lang="en-US" sz="2200" i="1">
                                <a:latin typeface="Cambria Math"/>
                                <a:ea typeface="Cambria Math"/>
                              </a:rPr>
                              <m:t>2</m:t>
                            </m:r>
                          </m:sup>
                        </m:sSup>
                      </m:e>
                      <m:sub>
                        <m:r>
                          <a:rPr lang="en-US" sz="2200" i="1">
                            <a:latin typeface="Cambria Math"/>
                            <a:ea typeface="Cambria Math"/>
                          </a:rPr>
                          <m:t>2</m:t>
                        </m:r>
                      </m:sub>
                    </m:sSub>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1</m:t>
                        </m:r>
                      </m:e>
                      <m:sup>
                        <m:r>
                          <a:rPr lang="en-US" sz="2200" i="1" dirty="0">
                            <a:latin typeface="Cambria Math"/>
                          </a:rPr>
                          <m:t>2</m:t>
                        </m:r>
                      </m:sup>
                    </m:sSup>
                    <m:r>
                      <a:rPr lang="en-US" sz="2200" dirty="0">
                        <a:latin typeface="Cambria Math"/>
                      </a:rPr>
                      <m:t> </m:t>
                    </m:r>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9</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8</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12</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5</m:t>
                        </m:r>
                      </m:e>
                      <m:sup>
                        <m:r>
                          <a:rPr lang="en-US" sz="2200" i="1" dirty="0">
                            <a:latin typeface="Cambria Math"/>
                          </a:rPr>
                          <m:t>2</m:t>
                        </m:r>
                      </m:sup>
                    </m:sSup>
                  </m:oMath>
                </a14:m>
                <a:r>
                  <a:rPr lang="en-US" sz="2200" dirty="0"/>
                  <a:t>=315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𝐴</m:t>
                            </m:r>
                          </m:e>
                          <m:sup>
                            <m:r>
                              <a:rPr lang="en-US" sz="2200" i="1">
                                <a:latin typeface="Cambria Math"/>
                                <a:ea typeface="Cambria Math"/>
                              </a:rPr>
                              <m:t>2</m:t>
                            </m:r>
                          </m:sup>
                        </m:sSup>
                      </m:e>
                      <m:sub>
                        <m:r>
                          <a:rPr lang="en-US" sz="2200" i="1">
                            <a:latin typeface="Cambria Math"/>
                            <a:ea typeface="Cambria Math"/>
                          </a:rPr>
                          <m:t>3</m:t>
                        </m:r>
                      </m:sub>
                    </m:sSub>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(−6)</m:t>
                        </m:r>
                      </m:e>
                      <m:sup>
                        <m:r>
                          <a:rPr lang="en-US" sz="2200" i="1" dirty="0">
                            <a:latin typeface="Cambria Math"/>
                          </a:rPr>
                          <m:t>2</m:t>
                        </m:r>
                      </m:sup>
                    </m:sSup>
                    <m:r>
                      <a:rPr lang="en-US" sz="2200" dirty="0">
                        <a:latin typeface="Cambria Math"/>
                      </a:rPr>
                      <m:t> </m:t>
                    </m:r>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i="1" dirty="0">
                            <a:latin typeface="Cambria Math"/>
                          </a:rPr>
                          <m:t>0</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dirty="0">
                            <a:latin typeface="Cambria Math"/>
                          </a:rPr>
                          <m:t>(−2)</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dirty="0">
                            <a:latin typeface="Cambria Math"/>
                          </a:rPr>
                          <m:t>(−5)</m:t>
                        </m:r>
                      </m:e>
                      <m:sup>
                        <m:r>
                          <a:rPr lang="en-US" sz="2200" i="1" dirty="0">
                            <a:latin typeface="Cambria Math"/>
                          </a:rPr>
                          <m:t>2</m:t>
                        </m:r>
                      </m:sup>
                    </m:sSup>
                  </m:oMath>
                </a14:m>
                <a:r>
                  <a:rPr lang="en-US" sz="2200" dirty="0"/>
                  <a:t>+</a:t>
                </a:r>
                <a14:m>
                  <m:oMath xmlns:m="http://schemas.openxmlformats.org/officeDocument/2006/math">
                    <m:sSup>
                      <m:sSupPr>
                        <m:ctrlPr>
                          <a:rPr lang="en-US" sz="2200" i="1" dirty="0">
                            <a:latin typeface="Cambria Math" panose="02040503050406030204" pitchFamily="18" charset="0"/>
                          </a:rPr>
                        </m:ctrlPr>
                      </m:sSupPr>
                      <m:e>
                        <m:r>
                          <a:rPr lang="en-US" sz="2200" dirty="0">
                            <a:latin typeface="Cambria Math"/>
                          </a:rPr>
                          <m:t>(−2)</m:t>
                        </m:r>
                      </m:e>
                      <m:sup>
                        <m:r>
                          <a:rPr lang="en-US" sz="2200" i="1" dirty="0">
                            <a:latin typeface="Cambria Math"/>
                          </a:rPr>
                          <m:t>2</m:t>
                        </m:r>
                      </m:sup>
                    </m:sSup>
                  </m:oMath>
                </a14:m>
                <a:r>
                  <a:rPr lang="en-US" sz="2200" dirty="0"/>
                  <a:t>=69</a:t>
                </a:r>
                <a14:m>
                  <m:oMath xmlns:m="http://schemas.openxmlformats.org/officeDocument/2006/math">
                    <m:r>
                      <a:rPr lang="en-US" sz="2200" i="1" dirty="0">
                        <a:latin typeface="Cambria Math"/>
                      </a:rPr>
                      <m:t> </m:t>
                    </m:r>
                  </m:oMath>
                </a14:m>
                <a:endParaRPr lang="en-US" sz="2200" dirty="0"/>
              </a:p>
              <a:p>
                <a:endParaRPr lang="en-US" sz="2200" dirty="0"/>
              </a:p>
              <a:p>
                <a:pPr marL="0" indent="0">
                  <a:buNone/>
                </a:pPr>
                <a:r>
                  <a:rPr lang="en-US" sz="2200" dirty="0"/>
                  <a:t>3.	Total Sum of Squares=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𝐴</m:t>
                            </m:r>
                          </m:e>
                          <m:sup>
                            <m:r>
                              <a:rPr lang="en-US" sz="2200" i="1">
                                <a:latin typeface="Cambria Math"/>
                                <a:ea typeface="Cambria Math"/>
                              </a:rPr>
                              <m:t>2</m:t>
                            </m:r>
                          </m:sup>
                        </m:sSup>
                      </m:e>
                      <m:sub>
                        <m:r>
                          <a:rPr lang="en-US" sz="2200" i="1">
                            <a:latin typeface="Cambria Math"/>
                            <a:ea typeface="Cambria Math"/>
                          </a:rPr>
                          <m:t>1</m:t>
                        </m:r>
                      </m:sub>
                    </m:sSub>
                  </m:oMath>
                </a14:m>
                <a:r>
                  <a:rPr lang="en-US" sz="2200" dirty="0"/>
                  <a:t>+</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𝐴</m:t>
                            </m:r>
                          </m:e>
                          <m:sup>
                            <m:r>
                              <a:rPr lang="en-US" sz="2200" i="1">
                                <a:latin typeface="Cambria Math"/>
                                <a:ea typeface="Cambria Math"/>
                              </a:rPr>
                              <m:t>2</m:t>
                            </m:r>
                          </m:sup>
                        </m:sSup>
                      </m:e>
                      <m:sub>
                        <m:r>
                          <a:rPr lang="en-US" sz="2200" i="1">
                            <a:latin typeface="Cambria Math"/>
                            <a:ea typeface="Cambria Math"/>
                          </a:rPr>
                          <m:t>2</m:t>
                        </m:r>
                      </m:sub>
                    </m:sSub>
                  </m:oMath>
                </a14:m>
                <a:r>
                  <a:rPr lang="en-US" sz="2200" dirty="0"/>
                  <a:t>+</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sSup>
                          <m:sSupPr>
                            <m:ctrlPr>
                              <a:rPr lang="en-US" sz="2200" i="1">
                                <a:latin typeface="Cambria Math" panose="02040503050406030204" pitchFamily="18" charset="0"/>
                                <a:ea typeface="Cambria Math"/>
                              </a:rPr>
                            </m:ctrlPr>
                          </m:sSupPr>
                          <m:e>
                            <m:r>
                              <a:rPr lang="en-US" sz="2200" i="1">
                                <a:latin typeface="Cambria Math"/>
                                <a:ea typeface="Cambria Math"/>
                              </a:rPr>
                              <m:t>𝐴</m:t>
                            </m:r>
                          </m:e>
                          <m:sup>
                            <m:r>
                              <a:rPr lang="en-US" sz="2200" i="1">
                                <a:latin typeface="Cambria Math"/>
                                <a:ea typeface="Cambria Math"/>
                              </a:rPr>
                              <m:t>2 </m:t>
                            </m:r>
                          </m:sup>
                        </m:sSup>
                      </m:e>
                      <m:sub>
                        <m:r>
                          <a:rPr lang="en-US" sz="2200" i="1">
                            <a:latin typeface="Cambria Math"/>
                            <a:ea typeface="Cambria Math"/>
                          </a:rPr>
                          <m:t>3</m:t>
                        </m:r>
                      </m:sub>
                    </m:sSub>
                  </m:oMath>
                </a14:m>
                <a:r>
                  <a:rPr lang="en-US" sz="2200" dirty="0"/>
                  <a:t> - C.F</a:t>
                </a:r>
              </a:p>
              <a:p>
                <a:pPr marL="0" indent="0">
                  <a:buNone/>
                </a:pPr>
                <a:r>
                  <a:rPr lang="en-US" sz="2200" dirty="0"/>
                  <a:t>                             =126+315+69-60=450</a:t>
                </a:r>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7560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1DA223C-A696-416A-AEDF-026CF36A9CC6}"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5" dirty="0">
                <a:latin typeface="Cambria" panose="02040503050406030204" pitchFamily="18" charset="0"/>
                <a:ea typeface="Cambria" panose="02040503050406030204" pitchFamily="18" charset="0"/>
              </a:rPr>
              <a:t>Analysis of</a:t>
            </a:r>
            <a:r>
              <a:rPr lang="en-US" sz="3000" b="1" spc="-80" dirty="0">
                <a:latin typeface="Cambria" panose="02040503050406030204" pitchFamily="18" charset="0"/>
                <a:ea typeface="Cambria" panose="02040503050406030204" pitchFamily="18" charset="0"/>
              </a:rPr>
              <a:t> </a:t>
            </a:r>
            <a:r>
              <a:rPr lang="en-US" sz="3000" b="1" spc="-45" dirty="0">
                <a:latin typeface="Cambria" panose="02040503050406030204" pitchFamily="18" charset="0"/>
                <a:ea typeface="Cambria" panose="02040503050406030204" pitchFamily="18" charset="0"/>
              </a:rPr>
              <a:t>Variance  </a:t>
            </a:r>
            <a:r>
              <a:rPr lang="en-US" sz="3000" b="1" spc="-55" dirty="0">
                <a:latin typeface="Cambria" panose="02040503050406030204" pitchFamily="18" charset="0"/>
                <a:ea typeface="Cambria" panose="02040503050406030204" pitchFamily="18" charset="0"/>
              </a:rPr>
              <a:t>(ANOVA)(</a:t>
            </a:r>
            <a:r>
              <a:rPr lang="en-US" sz="3000" b="1" dirty="0" smtClean="0"/>
              <a:t>CO4)</a:t>
            </a:r>
            <a:endParaRPr lang="en-US" sz="3000" b="1" dirty="0"/>
          </a:p>
        </p:txBody>
      </p:sp>
    </p:spTree>
    <p:extLst>
      <p:ext uri="{BB962C8B-B14F-4D97-AF65-F5344CB8AC3E}">
        <p14:creationId xmlns:p14="http://schemas.microsoft.com/office/powerpoint/2010/main" val="21838739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a:t>Sum of Squares between Samples</a:t>
                </a:r>
                <a:r>
                  <a:rPr lang="en-US" sz="2200" baseline="-25000" dirty="0"/>
                  <a:t> </a:t>
                </a:r>
              </a:p>
              <a:p>
                <a:pPr marL="0" indent="0">
                  <a:buNone/>
                </a:pPr>
                <a:r>
                  <a:rPr lang="en-US" sz="2200" dirty="0"/>
                  <a:t>=</a:t>
                </a:r>
                <a14:m>
                  <m:oMath xmlns:m="http://schemas.openxmlformats.org/officeDocument/2006/math">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ea typeface="Cambria Math"/>
                              </a:rPr>
                              <m:t>∑</m:t>
                            </m:r>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1</m:t>
                                </m:r>
                              </m:sub>
                            </m:sSub>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1</m:t>
                            </m:r>
                          </m:sub>
                        </m:sSub>
                      </m:den>
                    </m:f>
                    <m:r>
                      <a:rPr lang="en-US" sz="2200">
                        <a:latin typeface="Cambria Math"/>
                      </a:rPr>
                      <m:t>+</m:t>
                    </m:r>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ea typeface="Cambria Math"/>
                              </a:rPr>
                              <m:t>∑</m:t>
                            </m:r>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2</m:t>
                                </m:r>
                              </m:sub>
                            </m:sSub>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2</m:t>
                            </m:r>
                          </m:sub>
                        </m:sSub>
                      </m:den>
                    </m:f>
                    <m:r>
                      <a:rPr lang="en-US" sz="2200">
                        <a:latin typeface="Cambria Math"/>
                      </a:rPr>
                      <m:t>+</m:t>
                    </m:r>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ea typeface="Cambria Math"/>
                              </a:rPr>
                              <m:t>∑</m:t>
                            </m:r>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3</m:t>
                                </m:r>
                              </m:sub>
                            </m:sSub>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3</m:t>
                            </m:r>
                          </m:sub>
                        </m:sSub>
                      </m:den>
                    </m:f>
                    <m:r>
                      <a:rPr lang="en-US" sz="2200" i="1">
                        <a:latin typeface="Cambria Math"/>
                      </a:rPr>
                      <m:t>−</m:t>
                    </m:r>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rPr>
                              <m:t>𝑇</m:t>
                            </m:r>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r>
                          <a:rPr lang="en-US" sz="2200" i="1">
                            <a:latin typeface="Cambria Math"/>
                          </a:rPr>
                          <m:t>𝑛</m:t>
                        </m:r>
                      </m:den>
                    </m:f>
                  </m:oMath>
                </a14:m>
                <a:endParaRPr lang="en-US" sz="2200" dirty="0"/>
              </a:p>
              <a:p>
                <a:pPr marL="0" indent="0">
                  <a:buNone/>
                </a:pPr>
                <a:r>
                  <a:rPr lang="en-US" sz="2200" dirty="0"/>
                  <a:t>=</a:t>
                </a:r>
                <a14:m>
                  <m:oMath xmlns:m="http://schemas.openxmlformats.org/officeDocument/2006/math">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rPr>
                              <m:t>10</m:t>
                            </m:r>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r>
                          <a:rPr lang="en-US" sz="2200" i="1">
                            <a:latin typeface="Cambria Math"/>
                          </a:rPr>
                          <m:t>5</m:t>
                        </m:r>
                      </m:den>
                    </m:f>
                    <m:r>
                      <a:rPr lang="en-US" sz="2200">
                        <a:latin typeface="Cambria Math"/>
                      </a:rPr>
                      <m:t>+</m:t>
                    </m:r>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rPr>
                              <m:t>35</m:t>
                            </m:r>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r>
                          <a:rPr lang="en-US" sz="2200" i="1">
                            <a:latin typeface="Cambria Math"/>
                          </a:rPr>
                          <m:t>5</m:t>
                        </m:r>
                      </m:den>
                    </m:f>
                    <m:r>
                      <a:rPr lang="en-US" sz="2200">
                        <a:latin typeface="Cambria Math"/>
                      </a:rPr>
                      <m:t>+</m:t>
                    </m:r>
                    <m:f>
                      <m:fPr>
                        <m:ctrlPr>
                          <a:rPr lang="en-US" sz="2200" i="1">
                            <a:latin typeface="Cambria Math" panose="02040503050406030204" pitchFamily="18" charset="0"/>
                          </a:rPr>
                        </m:ctrlPr>
                      </m:fPr>
                      <m:num>
                        <m:r>
                          <a:rPr lang="en-US" sz="2200" i="1">
                            <a:latin typeface="Cambria Math"/>
                          </a:rPr>
                          <m:t> </m:t>
                        </m:r>
                        <m:d>
                          <m:dPr>
                            <m:ctrlPr>
                              <a:rPr lang="en-US" sz="2200" i="1">
                                <a:latin typeface="Cambria Math" panose="02040503050406030204" pitchFamily="18" charset="0"/>
                              </a:rPr>
                            </m:ctrlPr>
                          </m:dPr>
                          <m:e>
                            <m:r>
                              <a:rPr lang="en-US" sz="2200" i="1">
                                <a:latin typeface="Cambria Math"/>
                              </a:rPr>
                              <m:t>−15</m:t>
                            </m:r>
                          </m:e>
                        </m:d>
                        <m:sSup>
                          <m:sSupPr>
                            <m:ctrlPr>
                              <a:rPr lang="en-US" sz="2200" i="1">
                                <a:latin typeface="Cambria Math" panose="02040503050406030204" pitchFamily="18" charset="0"/>
                              </a:rPr>
                            </m:ctrlPr>
                          </m:sSupPr>
                          <m:e>
                            <m:r>
                              <a:rPr lang="en-US" sz="2200" i="1">
                                <a:latin typeface="Cambria Math"/>
                              </a:rPr>
                              <m:t> </m:t>
                            </m:r>
                          </m:e>
                          <m:sup>
                            <m:r>
                              <a:rPr lang="en-US" sz="2200" i="1">
                                <a:latin typeface="Cambria Math"/>
                              </a:rPr>
                              <m:t>2</m:t>
                            </m:r>
                          </m:sup>
                        </m:sSup>
                      </m:num>
                      <m:den>
                        <m:r>
                          <a:rPr lang="en-US" sz="2200" i="1">
                            <a:latin typeface="Cambria Math"/>
                          </a:rPr>
                          <m:t>5</m:t>
                        </m:r>
                      </m:den>
                    </m:f>
                    <m:r>
                      <a:rPr lang="en-US" sz="2200">
                        <a:latin typeface="Cambria Math"/>
                      </a:rPr>
                      <m:t>−60</m:t>
                    </m:r>
                  </m:oMath>
                </a14:m>
                <a:endParaRPr lang="en-US" sz="2200" dirty="0"/>
              </a:p>
              <a:p>
                <a:pPr marL="0" indent="0">
                  <a:buNone/>
                </a:pPr>
                <a:r>
                  <a:rPr lang="en-US" sz="2200" dirty="0"/>
                  <a:t>= 250</a:t>
                </a:r>
              </a:p>
              <a:p>
                <a:pPr marL="0" indent="0">
                  <a:buNone/>
                </a:pPr>
                <a:r>
                  <a:rPr lang="en-US" sz="2200" dirty="0"/>
                  <a:t>Sum of squares with in the samples</a:t>
                </a:r>
              </a:p>
              <a:p>
                <a:pPr marL="0" indent="0">
                  <a:buNone/>
                </a:pPr>
                <a:r>
                  <a:rPr lang="en-US" sz="2200" dirty="0"/>
                  <a:t>= Total sum of squares – sum of squares between the samples</a:t>
                </a:r>
              </a:p>
              <a:p>
                <a:pPr marL="0" indent="0">
                  <a:buNone/>
                </a:pPr>
                <a:r>
                  <a:rPr lang="en-US" sz="2200" dirty="0"/>
                  <a:t>= 450-250</a:t>
                </a:r>
              </a:p>
              <a:p>
                <a:pPr marL="0" indent="0">
                  <a:buNone/>
                </a:pPr>
                <a:r>
                  <a:rPr lang="en-US" sz="2200" dirty="0"/>
                  <a:t>=</a:t>
                </a:r>
                <a:r>
                  <a:rPr lang="en-US" sz="2200" dirty="0" smtClean="0"/>
                  <a:t>200</a:t>
                </a:r>
              </a:p>
              <a:p>
                <a:pPr marL="0" indent="0">
                  <a:buNone/>
                </a:pPr>
                <a:r>
                  <a:rPr lang="en-US" sz="2200" dirty="0"/>
                  <a:t>Degree of freedom for total sum of squares =n-1=15-1=14</a:t>
                </a:r>
              </a:p>
              <a:p>
                <a:pPr marL="0" indent="0">
                  <a:buNone/>
                </a:pPr>
                <a:r>
                  <a:rPr lang="en-US" sz="2200" dirty="0"/>
                  <a:t>Degree of freedom for Machines=c-1 = 3-1=2</a:t>
                </a:r>
              </a:p>
              <a:p>
                <a:pPr marL="0" indent="0" algn="ctr">
                  <a:buNone/>
                </a:pPr>
                <a:endParaRPr lang="en-US" sz="2200" dirty="0"/>
              </a:p>
              <a:p>
                <a:pPr marL="0" indent="0" algn="ctr">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2"/>
                <a:stretch>
                  <a:fillRect l="-963" t="-809" b="-742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0A12EC4-DC54-4DF8-ABA6-7F44F7B98DDD}"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5" dirty="0">
                <a:latin typeface="Cambria" panose="02040503050406030204" pitchFamily="18" charset="0"/>
                <a:ea typeface="Cambria" panose="02040503050406030204" pitchFamily="18" charset="0"/>
              </a:rPr>
              <a:t>Analysis of</a:t>
            </a:r>
            <a:r>
              <a:rPr lang="en-US" sz="3000" b="1" spc="-80" dirty="0">
                <a:latin typeface="Cambria" panose="02040503050406030204" pitchFamily="18" charset="0"/>
                <a:ea typeface="Cambria" panose="02040503050406030204" pitchFamily="18" charset="0"/>
              </a:rPr>
              <a:t> </a:t>
            </a:r>
            <a:r>
              <a:rPr lang="en-US" sz="3000" b="1" spc="-45" dirty="0">
                <a:latin typeface="Cambria" panose="02040503050406030204" pitchFamily="18" charset="0"/>
                <a:ea typeface="Cambria" panose="02040503050406030204" pitchFamily="18" charset="0"/>
              </a:rPr>
              <a:t>Variance  </a:t>
            </a:r>
            <a:r>
              <a:rPr lang="en-US" sz="3000" b="1" spc="-55" dirty="0">
                <a:latin typeface="Cambria" panose="02040503050406030204" pitchFamily="18" charset="0"/>
                <a:ea typeface="Cambria" panose="02040503050406030204" pitchFamily="18" charset="0"/>
              </a:rPr>
              <a:t>(ANOVA)(</a:t>
            </a:r>
            <a:r>
              <a:rPr lang="en-US" sz="3000" b="1" dirty="0" smtClean="0"/>
              <a:t>CO4)</a:t>
            </a:r>
            <a:endParaRPr lang="en-US" sz="3000" b="1" dirty="0"/>
          </a:p>
        </p:txBody>
      </p:sp>
    </p:spTree>
    <p:extLst>
      <p:ext uri="{BB962C8B-B14F-4D97-AF65-F5344CB8AC3E}">
        <p14:creationId xmlns:p14="http://schemas.microsoft.com/office/powerpoint/2010/main" val="11393736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200" dirty="0" smtClean="0"/>
              <a:t>Degree </a:t>
            </a:r>
            <a:r>
              <a:rPr lang="en-US" sz="2200" dirty="0"/>
              <a:t>of freedom for Error =n-c =15-3=12</a:t>
            </a:r>
          </a:p>
          <a:p>
            <a:pPr marL="0" indent="0" algn="ctr">
              <a:buNone/>
            </a:pPr>
            <a:r>
              <a:rPr lang="en-US" sz="2400" dirty="0"/>
              <a:t>ANOVA TABLE</a:t>
            </a:r>
          </a:p>
          <a:p>
            <a:pPr marL="0" indent="0" algn="ctr">
              <a:buNone/>
            </a:pPr>
            <a:endParaRPr lang="en-US" sz="2200" dirty="0"/>
          </a:p>
          <a:p>
            <a:pPr marL="0" indent="0" algn="ctr">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9A3512C5-114A-4E13-A6C6-1A1AE2F0ADD2}" type="datetime1">
              <a:rPr lang="en-US" smtClean="0"/>
              <a:t>10/18/2021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Unit No. </a:t>
            </a:r>
            <a:r>
              <a:rPr lang="en-US" dirty="0" smtClean="0"/>
              <a:t>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12" y="2286000"/>
            <a:ext cx="8613775" cy="295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000" b="1" spc="-5" dirty="0">
                <a:latin typeface="Cambria" panose="02040503050406030204" pitchFamily="18" charset="0"/>
                <a:ea typeface="Cambria" panose="02040503050406030204" pitchFamily="18" charset="0"/>
              </a:rPr>
              <a:t>Analysis of</a:t>
            </a:r>
            <a:r>
              <a:rPr lang="en-US" sz="3000" b="1" spc="-80" dirty="0">
                <a:latin typeface="Cambria" panose="02040503050406030204" pitchFamily="18" charset="0"/>
                <a:ea typeface="Cambria" panose="02040503050406030204" pitchFamily="18" charset="0"/>
              </a:rPr>
              <a:t> </a:t>
            </a:r>
            <a:r>
              <a:rPr lang="en-US" sz="3000" b="1" spc="-45" dirty="0">
                <a:latin typeface="Cambria" panose="02040503050406030204" pitchFamily="18" charset="0"/>
                <a:ea typeface="Cambria" panose="02040503050406030204" pitchFamily="18" charset="0"/>
              </a:rPr>
              <a:t>Variance  </a:t>
            </a:r>
            <a:r>
              <a:rPr lang="en-US" sz="3000" b="1" spc="-55" dirty="0">
                <a:latin typeface="Cambria" panose="02040503050406030204" pitchFamily="18" charset="0"/>
                <a:ea typeface="Cambria" panose="02040503050406030204" pitchFamily="18" charset="0"/>
              </a:rPr>
              <a:t>(ANOVA)(</a:t>
            </a:r>
            <a:r>
              <a:rPr lang="en-US" sz="3000" b="1" dirty="0" smtClean="0"/>
              <a:t>CO4)</a:t>
            </a:r>
            <a:endParaRPr lang="en-US" sz="3000" b="1" dirty="0"/>
          </a:p>
        </p:txBody>
      </p:sp>
    </p:spTree>
    <p:extLst>
      <p:ext uri="{BB962C8B-B14F-4D97-AF65-F5344CB8AC3E}">
        <p14:creationId xmlns:p14="http://schemas.microsoft.com/office/powerpoint/2010/main" val="23255841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966</TotalTime>
  <Words>4839</Words>
  <Application>Microsoft Office PowerPoint</Application>
  <PresentationFormat>On-screen Show (4:3)</PresentationFormat>
  <Paragraphs>1488</Paragraphs>
  <Slides>120</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120</vt:i4>
      </vt:variant>
    </vt:vector>
  </HeadingPairs>
  <TitlesOfParts>
    <vt:vector size="128" baseType="lpstr">
      <vt:lpstr>Arial</vt:lpstr>
      <vt:lpstr>Calibri</vt:lpstr>
      <vt:lpstr>Cambria</vt:lpstr>
      <vt:lpstr>Cambria Math</vt:lpstr>
      <vt:lpstr>Mangal</vt:lpstr>
      <vt:lpstr>Times New Roman</vt:lpstr>
      <vt:lpstr>Wingdings</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Microsoft account</cp:lastModifiedBy>
  <cp:revision>123</cp:revision>
  <dcterms:created xsi:type="dcterms:W3CDTF">2006-08-16T00:00:00Z</dcterms:created>
  <dcterms:modified xsi:type="dcterms:W3CDTF">2021-10-18T10:55:50Z</dcterms:modified>
</cp:coreProperties>
</file>